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66" r:id="rId5"/>
    <p:sldId id="260" r:id="rId6"/>
    <p:sldId id="259" r:id="rId7"/>
    <p:sldId id="265" r:id="rId8"/>
    <p:sldId id="275" r:id="rId9"/>
    <p:sldId id="304" r:id="rId10"/>
    <p:sldId id="264" r:id="rId11"/>
    <p:sldId id="288" r:id="rId12"/>
    <p:sldId id="289" r:id="rId13"/>
    <p:sldId id="277" r:id="rId14"/>
    <p:sldId id="294" r:id="rId15"/>
    <p:sldId id="303" r:id="rId16"/>
    <p:sldId id="301" r:id="rId17"/>
    <p:sldId id="298" r:id="rId18"/>
    <p:sldId id="299" r:id="rId19"/>
    <p:sldId id="300" r:id="rId20"/>
    <p:sldId id="287" r:id="rId21"/>
    <p:sldId id="279" r:id="rId22"/>
    <p:sldId id="280" r:id="rId23"/>
    <p:sldId id="278" r:id="rId24"/>
    <p:sldId id="295" r:id="rId25"/>
    <p:sldId id="296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2600" autoAdjust="0"/>
  </p:normalViewPr>
  <p:slideViewPr>
    <p:cSldViewPr snapToGrid="0">
      <p:cViewPr varScale="1">
        <p:scale>
          <a:sx n="61" d="100"/>
          <a:sy n="61" d="100"/>
        </p:scale>
        <p:origin x="73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390A7-5772-4383-8BD5-5EBB4937A78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2BDC4-4C7A-44B1-8409-3FCC9B8A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8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the BYU logo in a lower corner.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2BDC4-4C7A-44B1-8409-3FCC9B8A0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6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2BDC4-4C7A-44B1-8409-3FCC9B8A01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1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show these two reference in your list.</a:t>
            </a:r>
          </a:p>
          <a:p>
            <a:r>
              <a:rPr lang="en-US" dirty="0"/>
              <a:t>For TR-55 tabular, replace unreadable table with a zoomed-in portion of a table that people can read.</a:t>
            </a:r>
          </a:p>
          <a:p>
            <a:r>
              <a:rPr lang="en-US" dirty="0"/>
              <a:t>What does the [2] and [1] refer to?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2BDC4-4C7A-44B1-8409-3FCC9B8A01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23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believe widespread is one word.  Check use of apostrophe in DOT’s.  Add a line source:  State DOT Drainage Manuals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2BDC4-4C7A-44B1-8409-3FCC9B8A01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fault:  the Rational method is used for 0-200 acres.  NDOT uses it for 0-640 acres as an exception.  So change it to 0-200 acres with this after:  (up to 640 acres at NDOT).   Instead of ?????????? For CN methods, put in Drainage Area limitation not known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2BDC4-4C7A-44B1-8409-3FCC9B8A01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1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Or, in other words, we are tying to answer the question for what range of non-subdivided watershed drainage areas do NRCS methods work best.</a:t>
            </a:r>
          </a:p>
          <a:p>
            <a:r>
              <a:rPr lang="en-US" dirty="0"/>
              <a:t>There appears to be no theoretical limit, so we, like others, will compare estimates of TR-20 peak discharges to what we consider the best available data:  stream gage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2BDC4-4C7A-44B1-8409-3FCC9B8A01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8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peak flow predictions will be compared to flow frequency peak flow predictions obtained using Bulletin 17C procedures.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 elements of the Bulletin 17C procedures include the EMA expected Moments Algorithm and a Log-Pearson Type III extreme value distribution</a:t>
            </a:r>
          </a:p>
          <a:p>
            <a:r>
              <a:rPr lang="en-US" dirty="0"/>
              <a:t>Try to make the legend legible.  If you can’t, then delete the legend.  Don’t show anything that the audience cannot read.</a:t>
            </a:r>
          </a:p>
          <a:p>
            <a:r>
              <a:rPr lang="en-US" dirty="0"/>
              <a:t>You’ll need a few slides to explain the national water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2BDC4-4C7A-44B1-8409-3FCC9B8A01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6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0356-B0DA-A0DE-E1C8-09796711B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CEAA6-F626-4D34-157D-F0C8CF9C1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6085C-E65B-543B-345E-74A50CB6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0B0A-914D-436A-8692-55E92B60DF30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34E74-1FC9-A28C-0F8D-36C77BA0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C8125-7E89-AF43-FC78-49F466A8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6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61BC-A062-5274-33E5-B8C2EAFA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2CC73-7E3E-9B48-CC5E-B25EA79AC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EB60-B462-F3CB-EF1B-0AD34EEB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7151-BA04-49D5-AE86-D7CF94F7DFF1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6B1DE-18FA-8ECD-521D-6B78AD1B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8BCC4-51E7-7D82-E9AE-885C7E8C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0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92F3C-F979-0D70-AA59-C0E8CDEFDA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B875B-2122-790C-3C69-BD53893F0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70154-209B-B824-04DC-020F370F6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979A-F31D-4302-B9B0-545AB29809F3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4515B-1ECD-99F5-292C-7858E4AB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C44A2-906C-83BB-B57F-A74382EA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9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0A92-AE35-CFC2-F89D-540848DA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DA503-BB18-D8EF-C420-8F35DD77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477FF-D6EF-3BA9-4F91-C041A8A3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758D-0D8A-4926-BD07-7B31B13A5E3A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CCF55-2CDE-3C73-A6C2-E35D53E7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8ACC9-3D20-1C7B-0CBB-8A5144D5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3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1A03-513E-E0EA-6D09-A7973775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14790-0580-45D3-7188-8848261A8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57798-2569-1506-6592-089B61A0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40E6-166B-419B-932B-B2CBBACD7E48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C788B-36CF-F518-5943-EEB63F33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0BEA6-A65B-15C3-7C9D-1A907FB1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F30D-9F1C-7DC5-91F2-1C4020282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2F08-220E-198C-7869-46E273011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85F59-1C1D-5258-4191-9DFBB6047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7E36E-FD88-6624-7E5E-5BA52144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9237-02AF-4F77-BE46-E875DF960D37}" type="datetime1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6B684-25AD-EE94-38B9-356CFB1C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B3DD3-3B1B-4B05-87DE-E9C7F9B5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2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4A5A-C0A7-7FBB-939C-E0FC519F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7C18D-32A5-C5E6-1CEA-F0C79077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46F55-0BD1-E581-58AE-E3ADBB10E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EDC79-7D08-C432-2E88-67B73486B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D5B93-3B64-862D-042F-F0DA9D7C0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3FD1EB-BB64-24C0-775B-E8022C7B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176F-3401-43DA-845E-E0D047A89066}" type="datetime1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391F3-9A56-81E3-096B-D853E47E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64FF62-21E0-7E4E-7AE3-9B724B52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BE4C-147E-A10F-62F2-1FEB5169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5233D-D4EC-1040-F3D3-921ADEB73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40B3-FFD7-4AA0-BA68-0D2AECA2BF38}" type="datetime1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6A138-E265-5027-E38D-0BEACF75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05882-4653-3E17-8A51-7E672B01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5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D84DC-25D4-3B07-C9B6-4D9CCA09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2174-E3FA-4B57-A1A6-150173F60F5A}" type="datetime1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295BE-4C67-3B22-9BED-7E6B675C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AFBEE-0451-1B11-EC61-8F783E2D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1005-1A8E-6824-B102-4BD462B3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8ADD6-0ED1-322D-4BC8-7C203E409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8A85A-58F0-C367-F555-9A7E21045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828E0-0997-941E-58FF-522FB543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667D-0C3B-49B3-9297-70BE6A68F7D4}" type="datetime1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EB4D0-E09C-3C1E-88B0-E3B083E3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F3BA8-FACD-9CD8-AA59-D956E8E4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5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588F-788A-6AC1-523A-1AF5F20EE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4C9D71-507C-FD88-F509-2D34F2085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D6F63-1F5E-C12E-6043-FF7830E2D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FF7F1-738B-2495-A38B-351172F0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663B-B264-4F6C-A5B2-EF8478338751}" type="datetime1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0DA82-9BF5-B976-0732-2FF6ECCA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CC056-B253-8B1A-3306-8D6292B5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2E338-D1D8-02EC-0E07-FE3ACFEC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B25D9-09E5-AFE3-7BEA-0784629E6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B85ED-471C-5A42-BBB1-17F32569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73FD39-E496-41AF-8901-4B2925B4D3A2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7A9B-3233-8B6C-3265-490980466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71E81-D81E-5DAB-8EB9-4F1AE6D1B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AD0F12-BC81-4E75-9B8C-9488911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7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.noaa.gov/about/nwm" TargetMode="External"/><Relationship Id="rId2" Type="http://schemas.openxmlformats.org/officeDocument/2006/relationships/hyperlink" Target="https://registry.opendata.aws/nwm-archive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7D1CF-FB74-B7D5-CE4D-07D49BFB2A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5877" b="3179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D7C531-E35A-3909-A8F1-F228E25C1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Drainage Area Limitations of Single Watershed, Peak Flow Estimates from NRCS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FCB87-0DEC-BCC9-3500-D3DF0C092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Rollin H. Hotchkiss, Ph.D., P.E., BC.WRE, F.ASCE</a:t>
            </a:r>
          </a:p>
          <a:p>
            <a:r>
              <a:rPr lang="en-US" dirty="0">
                <a:solidFill>
                  <a:srgbClr val="FFFFFF"/>
                </a:solidFill>
              </a:rPr>
              <a:t>Timothy A. Maughan, Graduate Research Assistant</a:t>
            </a:r>
          </a:p>
          <a:p>
            <a:r>
              <a:rPr lang="en-US" dirty="0">
                <a:solidFill>
                  <a:srgbClr val="FFFFFF"/>
                </a:solidFill>
              </a:rPr>
              <a:t>Brigham Young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A6160-9DCB-4919-F2FD-8E8BB7909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5046452"/>
            <a:ext cx="1741098" cy="1741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F9ACF-392E-E46B-5E79-05366832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12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134C-B0FE-2C2E-AEB3-1D99F0CF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8504"/>
          </a:xfrm>
        </p:spPr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95E01-7D75-6D3B-96BA-34B4614E7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630"/>
            <a:ext cx="10515599" cy="49033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Flow frequency at stream gages using Bulletin 17C</a:t>
            </a:r>
          </a:p>
          <a:p>
            <a:r>
              <a:rPr lang="en-US" dirty="0">
                <a:solidFill>
                  <a:schemeClr val="accent2"/>
                </a:solidFill>
              </a:rPr>
              <a:t>TR-20 (Lag &amp; Segmental)</a:t>
            </a:r>
          </a:p>
          <a:p>
            <a:r>
              <a:rPr lang="en-US" dirty="0">
                <a:solidFill>
                  <a:schemeClr val="accent2"/>
                </a:solidFill>
              </a:rPr>
              <a:t>Regression Equations</a:t>
            </a:r>
          </a:p>
          <a:p>
            <a:r>
              <a:rPr lang="en-US" dirty="0">
                <a:solidFill>
                  <a:schemeClr val="accent1"/>
                </a:solidFill>
              </a:rPr>
              <a:t>The National Water Model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GEOGloWS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Compare </a:t>
            </a:r>
            <a:r>
              <a:rPr lang="en-US" b="1" dirty="0">
                <a:solidFill>
                  <a:schemeClr val="accent6"/>
                </a:solidFill>
              </a:rPr>
              <a:t>Model Predictions </a:t>
            </a:r>
            <a:r>
              <a:rPr lang="en-US" b="1" dirty="0"/>
              <a:t>to </a:t>
            </a:r>
            <a:r>
              <a:rPr lang="en-US" b="1" dirty="0">
                <a:solidFill>
                  <a:schemeClr val="accent6"/>
                </a:solidFill>
              </a:rPr>
              <a:t>Flow Frequency Predictions</a:t>
            </a:r>
            <a:r>
              <a:rPr lang="en-US" b="1" dirty="0"/>
              <a:t>!</a:t>
            </a:r>
          </a:p>
          <a:p>
            <a:pPr marL="0" indent="0" algn="ctr">
              <a:buNone/>
            </a:pPr>
            <a:r>
              <a:rPr lang="en-US" b="1" dirty="0"/>
              <a:t>Why are we testing other Methods?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04449-1B00-10E9-BE0C-7E67EC3E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10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F36CAC-EBE9-CFE5-9FEB-A70F5C9C8CA0}"/>
              </a:ext>
            </a:extLst>
          </p:cNvPr>
          <p:cNvSpPr/>
          <p:nvPr/>
        </p:nvSpPr>
        <p:spPr>
          <a:xfrm>
            <a:off x="5407473" y="2159911"/>
            <a:ext cx="1488621" cy="4977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Inputs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2FAF2665-23CE-ADD8-EF32-476AEB896F2B}"/>
              </a:ext>
            </a:extLst>
          </p:cNvPr>
          <p:cNvSpPr/>
          <p:nvPr/>
        </p:nvSpPr>
        <p:spPr>
          <a:xfrm>
            <a:off x="7253964" y="1932898"/>
            <a:ext cx="1641021" cy="930953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24DDE-617A-C49B-C4E3-095930C3F30E}"/>
              </a:ext>
            </a:extLst>
          </p:cNvPr>
          <p:cNvSpPr/>
          <p:nvPr/>
        </p:nvSpPr>
        <p:spPr>
          <a:xfrm>
            <a:off x="9252855" y="2026899"/>
            <a:ext cx="1611086" cy="7429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FA8438-69F2-B4F7-E13D-1012C72CD351}"/>
              </a:ext>
            </a:extLst>
          </p:cNvPr>
          <p:cNvCxnSpPr>
            <a:stCxn id="5" idx="6"/>
            <a:endCxn id="6" idx="1"/>
          </p:cNvCxnSpPr>
          <p:nvPr/>
        </p:nvCxnSpPr>
        <p:spPr>
          <a:xfrm flipV="1">
            <a:off x="6896094" y="2398375"/>
            <a:ext cx="357870" cy="10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4C8DFC-C586-6FBA-95DB-4CCF52F6DAD8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8894985" y="2398374"/>
            <a:ext cx="35787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66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09F6-2847-EF0C-9D60-7C862043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6E9ED-D342-E6C6-69DA-45200D02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11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913123-3DD7-1A39-3910-6996E8D9DA57}"/>
              </a:ext>
            </a:extLst>
          </p:cNvPr>
          <p:cNvSpPr/>
          <p:nvPr/>
        </p:nvSpPr>
        <p:spPr>
          <a:xfrm>
            <a:off x="1533857" y="1615045"/>
            <a:ext cx="1796143" cy="775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Gage Data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8D0F07-D839-4371-92E7-93A7BA43D789}"/>
              </a:ext>
            </a:extLst>
          </p:cNvPr>
          <p:cNvSpPr/>
          <p:nvPr/>
        </p:nvSpPr>
        <p:spPr>
          <a:xfrm>
            <a:off x="1494233" y="2856285"/>
            <a:ext cx="1873358" cy="775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Site Data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936B4E-36AE-72BC-121C-4FC458EF2C1A}"/>
              </a:ext>
            </a:extLst>
          </p:cNvPr>
          <p:cNvSpPr/>
          <p:nvPr/>
        </p:nvSpPr>
        <p:spPr>
          <a:xfrm>
            <a:off x="1032209" y="3895832"/>
            <a:ext cx="2498276" cy="13071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Simulated Gage Data From National Water Model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243877-5D9D-E163-DED4-743E6DB72FC2}"/>
              </a:ext>
            </a:extLst>
          </p:cNvPr>
          <p:cNvSpPr/>
          <p:nvPr/>
        </p:nvSpPr>
        <p:spPr>
          <a:xfrm>
            <a:off x="1025242" y="5358733"/>
            <a:ext cx="2498275" cy="10783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Simulated Gage Data From </a:t>
            </a:r>
            <a:r>
              <a:rPr lang="en-US" dirty="0" err="1"/>
              <a:t>GEOGloWS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B816FC-4CE9-EDC3-9F81-91E11E81518A}"/>
              </a:ext>
            </a:extLst>
          </p:cNvPr>
          <p:cNvSpPr/>
          <p:nvPr/>
        </p:nvSpPr>
        <p:spPr>
          <a:xfrm>
            <a:off x="10248905" y="1335598"/>
            <a:ext cx="1559379" cy="71017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“True” Peak Flows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A554E0DC-C2A3-E886-EDB5-916E721A61FC}"/>
              </a:ext>
            </a:extLst>
          </p:cNvPr>
          <p:cNvSpPr/>
          <p:nvPr/>
        </p:nvSpPr>
        <p:spPr>
          <a:xfrm>
            <a:off x="4400546" y="1345499"/>
            <a:ext cx="1894117" cy="775607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Bulletin 17C</a:t>
            </a: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6F1D9538-B42E-4144-B556-B75C95668FEF}"/>
              </a:ext>
            </a:extLst>
          </p:cNvPr>
          <p:cNvSpPr/>
          <p:nvPr/>
        </p:nvSpPr>
        <p:spPr>
          <a:xfrm>
            <a:off x="4408704" y="5073705"/>
            <a:ext cx="1894117" cy="775607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Bulletin 17C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C71A6F-35CD-0930-EFE1-4A7F484E0332}"/>
              </a:ext>
            </a:extLst>
          </p:cNvPr>
          <p:cNvSpPr txBox="1"/>
          <p:nvPr/>
        </p:nvSpPr>
        <p:spPr>
          <a:xfrm rot="16200000">
            <a:off x="-1094913" y="3525055"/>
            <a:ext cx="278942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USGS Gage Locations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E84737EA-81B1-6488-30BD-7C3A94AD6ED4}"/>
              </a:ext>
            </a:extLst>
          </p:cNvPr>
          <p:cNvSpPr/>
          <p:nvPr/>
        </p:nvSpPr>
        <p:spPr>
          <a:xfrm>
            <a:off x="4574885" y="3224519"/>
            <a:ext cx="1534889" cy="597352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TR-20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2AA5EB-6539-3281-29B6-8094AD169327}"/>
              </a:ext>
            </a:extLst>
          </p:cNvPr>
          <p:cNvSpPr/>
          <p:nvPr/>
        </p:nvSpPr>
        <p:spPr>
          <a:xfrm>
            <a:off x="7591423" y="1990377"/>
            <a:ext cx="1559379" cy="71017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Regression Peak Flows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4E74E0-27DC-29A8-2556-D81B7320001C}"/>
              </a:ext>
            </a:extLst>
          </p:cNvPr>
          <p:cNvSpPr/>
          <p:nvPr/>
        </p:nvSpPr>
        <p:spPr>
          <a:xfrm>
            <a:off x="7519305" y="2985169"/>
            <a:ext cx="1703615" cy="71017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Segmental &amp; Lag Peak Flows</a:t>
            </a: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5E785876-0AA7-8DE3-D4C4-1A101291FB4D}"/>
              </a:ext>
            </a:extLst>
          </p:cNvPr>
          <p:cNvSpPr/>
          <p:nvPr/>
        </p:nvSpPr>
        <p:spPr>
          <a:xfrm>
            <a:off x="4408704" y="4021601"/>
            <a:ext cx="1894117" cy="775607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Bulletin 17C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24CF98-BD0E-3FF6-864A-BD100A6E9F99}"/>
              </a:ext>
            </a:extLst>
          </p:cNvPr>
          <p:cNvSpPr/>
          <p:nvPr/>
        </p:nvSpPr>
        <p:spPr>
          <a:xfrm>
            <a:off x="7587341" y="3943008"/>
            <a:ext cx="1559379" cy="71017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NWM Peak Flows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4566E6-BB77-2F3F-B04D-5C583440397A}"/>
              </a:ext>
            </a:extLst>
          </p:cNvPr>
          <p:cNvSpPr/>
          <p:nvPr/>
        </p:nvSpPr>
        <p:spPr>
          <a:xfrm>
            <a:off x="7587341" y="4933671"/>
            <a:ext cx="1559379" cy="71017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GEOGloWS</a:t>
            </a:r>
            <a:r>
              <a:rPr lang="en-US" dirty="0"/>
              <a:t> Peak Flows</a:t>
            </a: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6786EC20-9565-C625-6026-78A127F3F4A5}"/>
              </a:ext>
            </a:extLst>
          </p:cNvPr>
          <p:cNvSpPr/>
          <p:nvPr/>
        </p:nvSpPr>
        <p:spPr>
          <a:xfrm>
            <a:off x="4062409" y="2315008"/>
            <a:ext cx="2570392" cy="597352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Regression</a:t>
            </a:r>
          </a:p>
        </p:txBody>
      </p:sp>
      <p:sp>
        <p:nvSpPr>
          <p:cNvPr id="24" name="Explosion: 8 Points 23">
            <a:extLst>
              <a:ext uri="{FF2B5EF4-FFF2-40B4-BE49-F238E27FC236}">
                <a16:creationId xmlns:a16="http://schemas.microsoft.com/office/drawing/2014/main" id="{00B1E43B-5421-76A9-DD27-8FEE6B8C2A6B}"/>
              </a:ext>
            </a:extLst>
          </p:cNvPr>
          <p:cNvSpPr/>
          <p:nvPr/>
        </p:nvSpPr>
        <p:spPr>
          <a:xfrm>
            <a:off x="9894493" y="3579012"/>
            <a:ext cx="2172325" cy="165746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Compare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7944F34C-6B0B-6A5B-50B8-11AA063324CF}"/>
              </a:ext>
            </a:extLst>
          </p:cNvPr>
          <p:cNvCxnSpPr>
            <a:stCxn id="5" idx="6"/>
            <a:endCxn id="12" idx="1"/>
          </p:cNvCxnSpPr>
          <p:nvPr/>
        </p:nvCxnSpPr>
        <p:spPr>
          <a:xfrm flipV="1">
            <a:off x="3330000" y="1733303"/>
            <a:ext cx="1070546" cy="26954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96964869-6D3E-9AC2-D1F2-398ECFF77B09}"/>
              </a:ext>
            </a:extLst>
          </p:cNvPr>
          <p:cNvCxnSpPr>
            <a:cxnSpLocks/>
            <a:stCxn id="7" idx="6"/>
            <a:endCxn id="23" idx="1"/>
          </p:cNvCxnSpPr>
          <p:nvPr/>
        </p:nvCxnSpPr>
        <p:spPr>
          <a:xfrm flipV="1">
            <a:off x="3367591" y="2613684"/>
            <a:ext cx="694818" cy="63040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7C04344A-2D45-C025-1D03-E14481A95F7F}"/>
              </a:ext>
            </a:extLst>
          </p:cNvPr>
          <p:cNvCxnSpPr>
            <a:cxnSpLocks/>
            <a:stCxn id="7" idx="6"/>
            <a:endCxn id="17" idx="1"/>
          </p:cNvCxnSpPr>
          <p:nvPr/>
        </p:nvCxnSpPr>
        <p:spPr>
          <a:xfrm>
            <a:off x="3367591" y="3244089"/>
            <a:ext cx="1207294" cy="27910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5F8A6FAB-60B7-7926-D71F-0D46377AA59B}"/>
              </a:ext>
            </a:extLst>
          </p:cNvPr>
          <p:cNvCxnSpPr>
            <a:stCxn id="8" idx="6"/>
            <a:endCxn id="20" idx="1"/>
          </p:cNvCxnSpPr>
          <p:nvPr/>
        </p:nvCxnSpPr>
        <p:spPr>
          <a:xfrm flipV="1">
            <a:off x="3530485" y="4409405"/>
            <a:ext cx="878219" cy="14002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7584627F-33AB-E5D6-33F1-5A989A8CA07F}"/>
              </a:ext>
            </a:extLst>
          </p:cNvPr>
          <p:cNvCxnSpPr>
            <a:stCxn id="9" idx="6"/>
            <a:endCxn id="13" idx="1"/>
          </p:cNvCxnSpPr>
          <p:nvPr/>
        </p:nvCxnSpPr>
        <p:spPr>
          <a:xfrm flipV="1">
            <a:off x="3523517" y="5461509"/>
            <a:ext cx="885187" cy="43638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71ADD68-B7BE-3A3C-7EB1-68C99D8D55CF}"/>
              </a:ext>
            </a:extLst>
          </p:cNvPr>
          <p:cNvCxnSpPr>
            <a:stCxn id="12" idx="3"/>
            <a:endCxn id="10" idx="1"/>
          </p:cNvCxnSpPr>
          <p:nvPr/>
        </p:nvCxnSpPr>
        <p:spPr>
          <a:xfrm flipV="1">
            <a:off x="6294663" y="1690688"/>
            <a:ext cx="3954242" cy="42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51D5AFC-6399-EA17-FA24-2343A10DF2BB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1028595" y="2045777"/>
            <a:ext cx="0" cy="18972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F75E58E-5CD3-FE13-09E3-D779523601E9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9150802" y="2345467"/>
            <a:ext cx="762004" cy="18962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683DB13-6AD7-0019-C497-F5F89BC8C1D3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9222920" y="3340259"/>
            <a:ext cx="689886" cy="901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40F3232-0321-EE43-163E-34E08F5C2AEB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9146720" y="4241684"/>
            <a:ext cx="766086" cy="56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28112D6-1016-689D-0698-43B316856111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9146720" y="4241684"/>
            <a:ext cx="766086" cy="10470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3DB77387-C0C9-1E19-4D5D-2D695A98017D}"/>
              </a:ext>
            </a:extLst>
          </p:cNvPr>
          <p:cNvCxnSpPr>
            <a:stCxn id="23" idx="3"/>
            <a:endCxn id="18" idx="1"/>
          </p:cNvCxnSpPr>
          <p:nvPr/>
        </p:nvCxnSpPr>
        <p:spPr>
          <a:xfrm flipV="1">
            <a:off x="6632801" y="2345467"/>
            <a:ext cx="958622" cy="26821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7BEEEC29-836D-E8A5-228B-791998231A35}"/>
              </a:ext>
            </a:extLst>
          </p:cNvPr>
          <p:cNvCxnSpPr>
            <a:stCxn id="17" idx="3"/>
            <a:endCxn id="19" idx="1"/>
          </p:cNvCxnSpPr>
          <p:nvPr/>
        </p:nvCxnSpPr>
        <p:spPr>
          <a:xfrm flipV="1">
            <a:off x="6109774" y="3340259"/>
            <a:ext cx="1409531" cy="18293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1B9FCAA0-0A9D-4DFE-9AC4-AD8DF911C462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 flipV="1">
            <a:off x="6302821" y="4298098"/>
            <a:ext cx="1284520" cy="11130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DB86E71D-0C60-D3E2-A991-91BBCE3C2385}"/>
              </a:ext>
            </a:extLst>
          </p:cNvPr>
          <p:cNvCxnSpPr>
            <a:stCxn id="13" idx="3"/>
            <a:endCxn id="22" idx="1"/>
          </p:cNvCxnSpPr>
          <p:nvPr/>
        </p:nvCxnSpPr>
        <p:spPr>
          <a:xfrm flipV="1">
            <a:off x="6302821" y="5288761"/>
            <a:ext cx="1284520" cy="17274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F773817-12C2-EFA2-9D81-73F09F9D32D3}"/>
              </a:ext>
            </a:extLst>
          </p:cNvPr>
          <p:cNvCxnSpPr>
            <a:cxnSpLocks/>
            <a:stCxn id="16" idx="2"/>
            <a:endCxn id="8" idx="2"/>
          </p:cNvCxnSpPr>
          <p:nvPr/>
        </p:nvCxnSpPr>
        <p:spPr>
          <a:xfrm>
            <a:off x="484466" y="3709721"/>
            <a:ext cx="547743" cy="839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85C3AB7-EEFB-8FBB-9E7C-8C933C08F73F}"/>
              </a:ext>
            </a:extLst>
          </p:cNvPr>
          <p:cNvCxnSpPr>
            <a:cxnSpLocks/>
            <a:stCxn id="16" idx="2"/>
            <a:endCxn id="7" idx="2"/>
          </p:cNvCxnSpPr>
          <p:nvPr/>
        </p:nvCxnSpPr>
        <p:spPr>
          <a:xfrm flipV="1">
            <a:off x="484466" y="3244089"/>
            <a:ext cx="1009767" cy="4656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25222EE-206C-77BB-EB93-952813FADE7A}"/>
              </a:ext>
            </a:extLst>
          </p:cNvPr>
          <p:cNvCxnSpPr>
            <a:cxnSpLocks/>
            <a:stCxn id="16" idx="2"/>
            <a:endCxn id="5" idx="2"/>
          </p:cNvCxnSpPr>
          <p:nvPr/>
        </p:nvCxnSpPr>
        <p:spPr>
          <a:xfrm flipV="1">
            <a:off x="484466" y="2002849"/>
            <a:ext cx="1049391" cy="1706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679B587-F138-D40A-D1BE-2A7B3CC84C65}"/>
              </a:ext>
            </a:extLst>
          </p:cNvPr>
          <p:cNvCxnSpPr>
            <a:cxnSpLocks/>
            <a:stCxn id="16" idx="2"/>
            <a:endCxn id="9" idx="2"/>
          </p:cNvCxnSpPr>
          <p:nvPr/>
        </p:nvCxnSpPr>
        <p:spPr>
          <a:xfrm>
            <a:off x="484466" y="3709721"/>
            <a:ext cx="540776" cy="2188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E8ADD16-0A95-FACD-F3C3-D7D492EE7EE6}"/>
              </a:ext>
            </a:extLst>
          </p:cNvPr>
          <p:cNvSpPr/>
          <p:nvPr/>
        </p:nvSpPr>
        <p:spPr>
          <a:xfrm>
            <a:off x="9723664" y="5527221"/>
            <a:ext cx="2343154" cy="90982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Selection Decision Tree by DA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055A76C5-ED66-0C1D-B1D0-67166520CD03}"/>
              </a:ext>
            </a:extLst>
          </p:cNvPr>
          <p:cNvCxnSpPr>
            <a:cxnSpLocks/>
            <a:endCxn id="127" idx="0"/>
          </p:cNvCxnSpPr>
          <p:nvPr/>
        </p:nvCxnSpPr>
        <p:spPr>
          <a:xfrm>
            <a:off x="10895241" y="4817042"/>
            <a:ext cx="0" cy="7101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C47D10-648B-63EC-5A2E-A1A1A37F3673}"/>
              </a:ext>
            </a:extLst>
          </p:cNvPr>
          <p:cNvGrpSpPr/>
          <p:nvPr/>
        </p:nvGrpSpPr>
        <p:grpSpPr>
          <a:xfrm>
            <a:off x="7372349" y="4817042"/>
            <a:ext cx="2011680" cy="914400"/>
            <a:chOff x="7372349" y="4817042"/>
            <a:chExt cx="2011680" cy="9144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2ED0E34-9C63-F301-19F7-6C7AFD6FEC88}"/>
                </a:ext>
              </a:extLst>
            </p:cNvPr>
            <p:cNvCxnSpPr>
              <a:cxnSpLocks/>
            </p:cNvCxnSpPr>
            <p:nvPr/>
          </p:nvCxnSpPr>
          <p:spPr>
            <a:xfrm>
              <a:off x="7372349" y="4817042"/>
              <a:ext cx="2011680" cy="9144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1A86F-3625-FF73-1533-CD989BD9F7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2349" y="4817042"/>
              <a:ext cx="2011680" cy="9144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46F781-CDDD-47F9-485B-FA1D0546E672}"/>
              </a:ext>
            </a:extLst>
          </p:cNvPr>
          <p:cNvGrpSpPr/>
          <p:nvPr/>
        </p:nvGrpSpPr>
        <p:grpSpPr>
          <a:xfrm>
            <a:off x="7350032" y="3827038"/>
            <a:ext cx="2011680" cy="914400"/>
            <a:chOff x="7372349" y="4817042"/>
            <a:chExt cx="2011680" cy="9144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EC5C61-50E8-7FBB-98E7-78066D644EBF}"/>
                </a:ext>
              </a:extLst>
            </p:cNvPr>
            <p:cNvCxnSpPr>
              <a:cxnSpLocks/>
            </p:cNvCxnSpPr>
            <p:nvPr/>
          </p:nvCxnSpPr>
          <p:spPr>
            <a:xfrm>
              <a:off x="7372349" y="4817042"/>
              <a:ext cx="2011680" cy="9144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C78A811-221E-8D33-7900-B8EA963D4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2349" y="4817042"/>
              <a:ext cx="2011680" cy="9144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64C521-0080-82B8-0FB5-33D73FC5977B}"/>
              </a:ext>
            </a:extLst>
          </p:cNvPr>
          <p:cNvGrpSpPr/>
          <p:nvPr/>
        </p:nvGrpSpPr>
        <p:grpSpPr>
          <a:xfrm>
            <a:off x="7372349" y="1898616"/>
            <a:ext cx="2011680" cy="914400"/>
            <a:chOff x="7372349" y="4817042"/>
            <a:chExt cx="2011680" cy="9144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C98826A-3E63-4286-314E-47BB368EBB73}"/>
                </a:ext>
              </a:extLst>
            </p:cNvPr>
            <p:cNvCxnSpPr>
              <a:cxnSpLocks/>
            </p:cNvCxnSpPr>
            <p:nvPr/>
          </p:nvCxnSpPr>
          <p:spPr>
            <a:xfrm>
              <a:off x="7372349" y="4817042"/>
              <a:ext cx="2011680" cy="9144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9A253FE-2856-FB06-7FF7-C7CAFB702F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2349" y="4817042"/>
              <a:ext cx="2011680" cy="9144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C299D5D-9EA7-E9CB-17FD-C948DB491368}"/>
              </a:ext>
            </a:extLst>
          </p:cNvPr>
          <p:cNvSpPr txBox="1"/>
          <p:nvPr/>
        </p:nvSpPr>
        <p:spPr>
          <a:xfrm>
            <a:off x="7383232" y="249631"/>
            <a:ext cx="196759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Only comparing Segmental TR-20 and Lag TR-20 in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1301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27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D26E-7E36-84A9-4C8F-416A9C8A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to Nebraska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97125-3513-2DBC-DA45-B6F631AC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9E5B0D-3261-81C1-250D-45A41602721A}"/>
              </a:ext>
            </a:extLst>
          </p:cNvPr>
          <p:cNvSpPr txBox="1"/>
          <p:nvPr/>
        </p:nvSpPr>
        <p:spPr>
          <a:xfrm>
            <a:off x="546755" y="1470581"/>
            <a:ext cx="11255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Selected </a:t>
            </a:r>
            <a:r>
              <a:rPr lang="en-US" sz="2000" b="1" dirty="0"/>
              <a:t>130 USGS gages </a:t>
            </a:r>
            <a:r>
              <a:rPr lang="en-US" sz="2000" dirty="0"/>
              <a:t>in Nebraska with </a:t>
            </a:r>
            <a:r>
              <a:rPr lang="en-US" sz="2000" b="1" dirty="0"/>
              <a:t>DA &lt; 50 mi</a:t>
            </a:r>
            <a:r>
              <a:rPr lang="en-US" sz="2000" b="1" baseline="30000" dirty="0"/>
              <a:t>2</a:t>
            </a:r>
            <a:r>
              <a:rPr lang="en-US" sz="2000" b="1" dirty="0"/>
              <a:t> </a:t>
            </a:r>
            <a:r>
              <a:rPr lang="en-US" sz="2000" dirty="0"/>
              <a:t>and greater than </a:t>
            </a:r>
            <a:r>
              <a:rPr lang="en-US" sz="2000" b="1" dirty="0"/>
              <a:t>10 years of record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806FF-C09B-8C2D-C7C8-B07D26DBD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94" y="2216728"/>
            <a:ext cx="9425178" cy="4200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A6FD75-1D62-AF84-B720-E7D06466C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70" y="2124087"/>
            <a:ext cx="5510154" cy="431846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4B39DE5-813C-6373-F7E8-EF1760708D23}"/>
              </a:ext>
            </a:extLst>
          </p:cNvPr>
          <p:cNvGrpSpPr/>
          <p:nvPr/>
        </p:nvGrpSpPr>
        <p:grpSpPr>
          <a:xfrm>
            <a:off x="2768711" y="2028299"/>
            <a:ext cx="3189647" cy="4460422"/>
            <a:chOff x="2653309" y="2053109"/>
            <a:chExt cx="3189647" cy="44604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57F2BEC-081F-20DA-9EB8-6FCF7F2183A3}"/>
                </a:ext>
              </a:extLst>
            </p:cNvPr>
            <p:cNvGrpSpPr/>
            <p:nvPr/>
          </p:nvGrpSpPr>
          <p:grpSpPr>
            <a:xfrm>
              <a:off x="2653309" y="2053109"/>
              <a:ext cx="375641" cy="4460422"/>
              <a:chOff x="2653309" y="2053109"/>
              <a:chExt cx="375641" cy="4460422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D459194-C314-9CFA-7181-9A0BA11660F7}"/>
                  </a:ext>
                </a:extLst>
              </p:cNvPr>
              <p:cNvCxnSpPr/>
              <p:nvPr/>
            </p:nvCxnSpPr>
            <p:spPr>
              <a:xfrm>
                <a:off x="2653309" y="2053109"/>
                <a:ext cx="0" cy="446042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AD15020-ED68-BF9F-49B0-73B6018E3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3309" y="2784022"/>
                <a:ext cx="37564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CA5A5088-622A-C442-EB34-C753895CBB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0607" y="4063093"/>
                <a:ext cx="34834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5D18808F-D916-708F-8EE7-F611D08823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3309" y="5448300"/>
                <a:ext cx="37564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Callout: Bent Line 18">
              <a:extLst>
                <a:ext uri="{FF2B5EF4-FFF2-40B4-BE49-F238E27FC236}">
                  <a16:creationId xmlns:a16="http://schemas.microsoft.com/office/drawing/2014/main" id="{F9E008F1-74F8-E465-7603-A11B92391DBD}"/>
                </a:ext>
              </a:extLst>
            </p:cNvPr>
            <p:cNvSpPr/>
            <p:nvPr/>
          </p:nvSpPr>
          <p:spPr>
            <a:xfrm>
              <a:off x="3780063" y="2784022"/>
              <a:ext cx="2062893" cy="1596581"/>
            </a:xfrm>
            <a:prstGeom prst="borderCallout2">
              <a:avLst>
                <a:gd name="adj1" fmla="val 18750"/>
                <a:gd name="adj2" fmla="val -8333"/>
                <a:gd name="adj3" fmla="val -32656"/>
                <a:gd name="adj4" fmla="val -21628"/>
                <a:gd name="adj5" fmla="val -32844"/>
                <a:gd name="adj6" fmla="val -5393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Only used gages with more than 25 years of record for 50- and 100-year return periods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BFE2D7C-0D6D-F192-C048-8141D87A8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772" y="2124087"/>
            <a:ext cx="5792831" cy="43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B584C3-20DE-84EF-9926-FFB8D5F96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39" y="1262451"/>
            <a:ext cx="9216526" cy="4868928"/>
          </a:xfrm>
          <a:prstGeom prst="rect">
            <a:avLst/>
          </a:prstGeom>
        </p:spPr>
      </p:pic>
      <p:pic>
        <p:nvPicPr>
          <p:cNvPr id="14" name="Content Placeholder 13" descr="Magnifying glass with solid fill">
            <a:extLst>
              <a:ext uri="{FF2B5EF4-FFF2-40B4-BE49-F238E27FC236}">
                <a16:creationId xmlns:a16="http://schemas.microsoft.com/office/drawing/2014/main" id="{60DDF566-6F6C-12C1-B964-EE3F7E6AD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5957" y="2545670"/>
            <a:ext cx="1303564" cy="1303564"/>
          </a:xfr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61BB0F-F2D6-FDA5-101D-D9B0FB3A90C9}"/>
              </a:ext>
            </a:extLst>
          </p:cNvPr>
          <p:cNvCxnSpPr>
            <a:cxnSpLocks/>
            <a:endCxn id="12" idx="7"/>
          </p:cNvCxnSpPr>
          <p:nvPr/>
        </p:nvCxnSpPr>
        <p:spPr>
          <a:xfrm flipH="1">
            <a:off x="7434248" y="3365882"/>
            <a:ext cx="211258" cy="2492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158933B-6503-9505-A48B-5B8A2D20189F}"/>
              </a:ext>
            </a:extLst>
          </p:cNvPr>
          <p:cNvSpPr/>
          <p:nvPr/>
        </p:nvSpPr>
        <p:spPr>
          <a:xfrm>
            <a:off x="7176408" y="3566153"/>
            <a:ext cx="302078" cy="3347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8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17015079-57D0-DB41-BD93-07E3B05D8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79" y="1062180"/>
            <a:ext cx="9553982" cy="57958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54CD7-A6A0-2BEE-4AC6-B1507946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F2184A-F88C-88B6-6FDF-46486755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055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#1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9EDBD0-5255-2DB5-3825-6E688D3A5D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479" y="999830"/>
            <a:ext cx="9421586" cy="58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2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hart&#10;&#10;Description automatically generated">
            <a:extLst>
              <a:ext uri="{FF2B5EF4-FFF2-40B4-BE49-F238E27FC236}">
                <a16:creationId xmlns:a16="http://schemas.microsoft.com/office/drawing/2014/main" id="{04CDB566-C52B-8E47-AEE9-98D70A0FE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63335"/>
            <a:ext cx="12191995" cy="62946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4DC8F-4C2F-1562-BA49-B99F5B20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68D28B-4C6C-0EF1-2CC3-6812BF4D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33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1-50 mi</a:t>
            </a:r>
            <a:r>
              <a:rPr lang="en-US" baseline="30000" dirty="0"/>
              <a:t>2</a:t>
            </a:r>
            <a:r>
              <a:rPr lang="en-US" dirty="0"/>
              <a:t> Lag vs Segmental</a:t>
            </a:r>
          </a:p>
        </p:txBody>
      </p:sp>
      <p:pic>
        <p:nvPicPr>
          <p:cNvPr id="14" name="Picture 13" descr="A screenshot of a graph&#10;&#10;Description automatically generated">
            <a:extLst>
              <a:ext uri="{FF2B5EF4-FFF2-40B4-BE49-F238E27FC236}">
                <a16:creationId xmlns:a16="http://schemas.microsoft.com/office/drawing/2014/main" id="{A54EF84D-E642-489F-9620-A1D876AEF3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9"/>
          <a:stretch/>
        </p:blipFill>
        <p:spPr>
          <a:xfrm>
            <a:off x="7935686" y="563334"/>
            <a:ext cx="4256314" cy="629466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D8F201-86DA-0142-2D50-21876298DBF1}"/>
              </a:ext>
            </a:extLst>
          </p:cNvPr>
          <p:cNvCxnSpPr/>
          <p:nvPr/>
        </p:nvCxnSpPr>
        <p:spPr>
          <a:xfrm>
            <a:off x="10572750" y="563336"/>
            <a:ext cx="0" cy="57930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FA5A1839-1132-8228-277B-75AFDCB02E98}"/>
              </a:ext>
            </a:extLst>
          </p:cNvPr>
          <p:cNvSpPr/>
          <p:nvPr/>
        </p:nvSpPr>
        <p:spPr>
          <a:xfrm flipH="1">
            <a:off x="9299121" y="106816"/>
            <a:ext cx="842280" cy="4268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5355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 mi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2056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4DC8F-4C2F-1562-BA49-B99F5B20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68D28B-4C6C-0EF1-2CC3-6812BF4D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33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1-15 mi</a:t>
            </a:r>
            <a:r>
              <a:rPr lang="en-US" baseline="30000" dirty="0"/>
              <a:t>2</a:t>
            </a:r>
            <a:r>
              <a:rPr lang="en-US" dirty="0"/>
              <a:t> Lag vs Segmental</a:t>
            </a:r>
          </a:p>
        </p:txBody>
      </p:sp>
      <p:pic>
        <p:nvPicPr>
          <p:cNvPr id="11" name="Picture 10" descr="A screenshot of a chart&#10;&#10;Description automatically generated">
            <a:extLst>
              <a:ext uri="{FF2B5EF4-FFF2-40B4-BE49-F238E27FC236}">
                <a16:creationId xmlns:a16="http://schemas.microsoft.com/office/drawing/2014/main" id="{8E85C4C6-7E3B-06D6-772F-7A08404AE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336"/>
            <a:ext cx="12192000" cy="6291943"/>
          </a:xfrm>
          <a:prstGeom prst="rect">
            <a:avLst/>
          </a:prstGeom>
        </p:spPr>
      </p:pic>
      <p:pic>
        <p:nvPicPr>
          <p:cNvPr id="15" name="Picture 14" descr="A screenshot of a graph&#10;&#10;Description automatically generated">
            <a:extLst>
              <a:ext uri="{FF2B5EF4-FFF2-40B4-BE49-F238E27FC236}">
                <a16:creationId xmlns:a16="http://schemas.microsoft.com/office/drawing/2014/main" id="{C21A6B82-1B8F-7CF3-D4E4-45A82466D5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2"/>
          <a:stretch/>
        </p:blipFill>
        <p:spPr>
          <a:xfrm>
            <a:off x="7927521" y="563335"/>
            <a:ext cx="4264478" cy="629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69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D503-693B-4F67-393B-301B8EAC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#2, Bland/Altman Plots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40A6AA-C0EE-5972-B044-24F6BABD7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735" y="1592778"/>
            <a:ext cx="8202170" cy="50250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11441-049D-BA21-6B6B-67E46B28F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2866534" cy="4351338"/>
          </a:xfrm>
        </p:spPr>
        <p:txBody>
          <a:bodyPr/>
          <a:lstStyle/>
          <a:p>
            <a:r>
              <a:rPr lang="en-US" dirty="0"/>
              <a:t>Also Called Difference Plots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Usable under  assumption of normally distributed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6B99B-42A9-E87A-667E-C68B5924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16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80D749-9D2C-0406-12AF-BA30F761B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9" y="3831262"/>
            <a:ext cx="850830" cy="8168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8D0DA2-1F74-8AD7-0D8F-865C641F1E4A}"/>
              </a:ext>
            </a:extLst>
          </p:cNvPr>
          <p:cNvSpPr txBox="1"/>
          <p:nvPr/>
        </p:nvSpPr>
        <p:spPr>
          <a:xfrm>
            <a:off x="8049986" y="2351314"/>
            <a:ext cx="1510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Slightly Negative Skewed</a:t>
            </a:r>
          </a:p>
        </p:txBody>
      </p:sp>
    </p:spTree>
    <p:extLst>
      <p:ext uri="{BB962C8B-B14F-4D97-AF65-F5344CB8AC3E}">
        <p14:creationId xmlns:p14="http://schemas.microsoft.com/office/powerpoint/2010/main" val="286201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D82F393-00B3-064E-9C06-46723723D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999" y="1503805"/>
            <a:ext cx="8230749" cy="5039428"/>
          </a:xfrm>
          <a:prstGeom prst="rect">
            <a:avLst/>
          </a:prstGeom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9F44677C-E562-50F2-84B6-826EF0B0F25F}"/>
              </a:ext>
            </a:extLst>
          </p:cNvPr>
          <p:cNvSpPr/>
          <p:nvPr/>
        </p:nvSpPr>
        <p:spPr>
          <a:xfrm>
            <a:off x="10370514" y="5537127"/>
            <a:ext cx="1651756" cy="859613"/>
          </a:xfrm>
          <a:prstGeom prst="borderCallout1">
            <a:avLst>
              <a:gd name="adj1" fmla="val 89868"/>
              <a:gd name="adj2" fmla="val -1924"/>
              <a:gd name="adj3" fmla="val 101144"/>
              <a:gd name="adj4" fmla="val -13230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Plot average to spread data horizontally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663B0-72DB-8DAF-D224-474D3919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73" y="37043"/>
            <a:ext cx="10515600" cy="1325563"/>
          </a:xfrm>
        </p:spPr>
        <p:txBody>
          <a:bodyPr/>
          <a:lstStyle/>
          <a:p>
            <a:r>
              <a:rPr lang="en-US" dirty="0"/>
              <a:t>Comparison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F6EF4-A829-FC38-E548-620CE41E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17</a:t>
            </a:fld>
            <a:endParaRPr lang="en-US"/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6852B930-B4A5-0AC6-12C7-53BC377869BB}"/>
              </a:ext>
            </a:extLst>
          </p:cNvPr>
          <p:cNvSpPr/>
          <p:nvPr/>
        </p:nvSpPr>
        <p:spPr>
          <a:xfrm>
            <a:off x="272056" y="4889598"/>
            <a:ext cx="1437086" cy="1760584"/>
          </a:xfrm>
          <a:prstGeom prst="borderCallout1">
            <a:avLst>
              <a:gd name="adj1" fmla="val 91312"/>
              <a:gd name="adj2" fmla="val 100848"/>
              <a:gd name="adj3" fmla="val 56760"/>
              <a:gd name="adj4" fmla="val 14158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-2 indicates TR-20 peak </a:t>
            </a:r>
            <a:r>
              <a:rPr lang="en-US">
                <a:solidFill>
                  <a:schemeClr val="tx1"/>
                </a:solidFill>
              </a:rPr>
              <a:t>is 100 </a:t>
            </a:r>
            <a:r>
              <a:rPr lang="en-US" dirty="0">
                <a:solidFill>
                  <a:schemeClr val="tx1"/>
                </a:solidFill>
              </a:rPr>
              <a:t>times smaller than </a:t>
            </a:r>
            <a:r>
              <a:rPr lang="en-US" dirty="0" err="1">
                <a:solidFill>
                  <a:schemeClr val="tx1"/>
                </a:solidFill>
              </a:rPr>
              <a:t>PeakFQ</a:t>
            </a:r>
            <a:r>
              <a:rPr lang="en-US" dirty="0">
                <a:solidFill>
                  <a:schemeClr val="tx1"/>
                </a:solidFill>
              </a:rPr>
              <a:t> peak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6D4E50B7-540C-7D16-33B4-CFFB7EE088E8}"/>
              </a:ext>
            </a:extLst>
          </p:cNvPr>
          <p:cNvSpPr/>
          <p:nvPr/>
        </p:nvSpPr>
        <p:spPr>
          <a:xfrm>
            <a:off x="9520382" y="699824"/>
            <a:ext cx="923636" cy="531025"/>
          </a:xfrm>
          <a:prstGeom prst="borderCallout1">
            <a:avLst>
              <a:gd name="adj1" fmla="val 31292"/>
              <a:gd name="adj2" fmla="val -1253"/>
              <a:gd name="adj3" fmla="val 159035"/>
              <a:gd name="adj4" fmla="val -10359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 DA range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0E97CCD6-AC08-3C22-0D97-E674CFF90136}"/>
              </a:ext>
            </a:extLst>
          </p:cNvPr>
          <p:cNvSpPr/>
          <p:nvPr/>
        </p:nvSpPr>
        <p:spPr>
          <a:xfrm flipH="1">
            <a:off x="4318579" y="5221611"/>
            <a:ext cx="1620401" cy="709883"/>
          </a:xfrm>
          <a:prstGeom prst="borderCallout1">
            <a:avLst>
              <a:gd name="adj1" fmla="val 36966"/>
              <a:gd name="adj2" fmla="val 99968"/>
              <a:gd name="adj3" fmla="val -88683"/>
              <a:gd name="adj4" fmla="val 13975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x’s are not in DA range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23B76D56-B6BF-0CE7-700D-4CA98808253D}"/>
              </a:ext>
            </a:extLst>
          </p:cNvPr>
          <p:cNvSpPr/>
          <p:nvPr/>
        </p:nvSpPr>
        <p:spPr>
          <a:xfrm>
            <a:off x="10695998" y="1745198"/>
            <a:ext cx="1315603" cy="859613"/>
          </a:xfrm>
          <a:prstGeom prst="borderCallout1">
            <a:avLst>
              <a:gd name="adj1" fmla="val 31644"/>
              <a:gd name="adj2" fmla="val -1436"/>
              <a:gd name="adj3" fmla="val 116411"/>
              <a:gd name="adj4" fmla="val -6017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Upper 90% confidence interval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21DDFAF1-5B70-F295-7848-F4C6F183E54A}"/>
              </a:ext>
            </a:extLst>
          </p:cNvPr>
          <p:cNvSpPr/>
          <p:nvPr/>
        </p:nvSpPr>
        <p:spPr>
          <a:xfrm>
            <a:off x="10955760" y="2901052"/>
            <a:ext cx="854943" cy="360518"/>
          </a:xfrm>
          <a:prstGeom prst="borderCallout1">
            <a:avLst>
              <a:gd name="adj1" fmla="val 20356"/>
              <a:gd name="adj2" fmla="val -451"/>
              <a:gd name="adj3" fmla="val 222640"/>
              <a:gd name="adj4" fmla="val -15066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Mean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CC5C1CCF-89E8-A73B-5346-2DF428815D7C}"/>
              </a:ext>
            </a:extLst>
          </p:cNvPr>
          <p:cNvSpPr/>
          <p:nvPr/>
        </p:nvSpPr>
        <p:spPr>
          <a:xfrm>
            <a:off x="10695998" y="3713598"/>
            <a:ext cx="1315604" cy="859613"/>
          </a:xfrm>
          <a:prstGeom prst="borderCallout1">
            <a:avLst>
              <a:gd name="adj1" fmla="val 31644"/>
              <a:gd name="adj2" fmla="val -1436"/>
              <a:gd name="adj3" fmla="val 109964"/>
              <a:gd name="adj4" fmla="val -7049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Lower 90% confidence interval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B0C820F1-BD55-03BC-4DAA-6B45D4CAEC66}"/>
              </a:ext>
            </a:extLst>
          </p:cNvPr>
          <p:cNvSpPr/>
          <p:nvPr/>
        </p:nvSpPr>
        <p:spPr>
          <a:xfrm>
            <a:off x="4475599" y="1874740"/>
            <a:ext cx="1915965" cy="525831"/>
          </a:xfrm>
          <a:prstGeom prst="borderCallout1">
            <a:avLst>
              <a:gd name="adj1" fmla="val 22654"/>
              <a:gd name="adj2" fmla="val -923"/>
              <a:gd name="adj3" fmla="val 83780"/>
              <a:gd name="adj4" fmla="val -3866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Lowest In/Out ratio is best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9E43A488-68BB-2CC7-0C18-912580DADB1A}"/>
              </a:ext>
            </a:extLst>
          </p:cNvPr>
          <p:cNvSpPr/>
          <p:nvPr/>
        </p:nvSpPr>
        <p:spPr>
          <a:xfrm>
            <a:off x="272056" y="1173658"/>
            <a:ext cx="1620401" cy="1589488"/>
          </a:xfrm>
          <a:prstGeom prst="borderCallout1">
            <a:avLst>
              <a:gd name="adj1" fmla="val -51"/>
              <a:gd name="adj2" fmla="val 99195"/>
              <a:gd name="adj3" fmla="val 77589"/>
              <a:gd name="adj4" fmla="val 12517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 indicates TR-20 Peak is 10 times larger than </a:t>
            </a:r>
            <a:r>
              <a:rPr lang="en-US" dirty="0" err="1">
                <a:solidFill>
                  <a:schemeClr val="tx1"/>
                </a:solidFill>
              </a:rPr>
              <a:t>PeakFQ</a:t>
            </a:r>
            <a:r>
              <a:rPr lang="en-US" dirty="0">
                <a:solidFill>
                  <a:schemeClr val="tx1"/>
                </a:solidFill>
              </a:rPr>
              <a:t> peak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DA3312C4-DC87-8041-D521-56324EF7F55B}"/>
              </a:ext>
            </a:extLst>
          </p:cNvPr>
          <p:cNvSpPr/>
          <p:nvPr/>
        </p:nvSpPr>
        <p:spPr>
          <a:xfrm flipH="1">
            <a:off x="7167997" y="4889598"/>
            <a:ext cx="1708147" cy="709883"/>
          </a:xfrm>
          <a:prstGeom prst="borderCallout1">
            <a:avLst>
              <a:gd name="adj1" fmla="val 36966"/>
              <a:gd name="adj2" fmla="val 99968"/>
              <a:gd name="adj3" fmla="val -88683"/>
              <a:gd name="adj4" fmla="val 13975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Black points are in DA range</a:t>
            </a:r>
          </a:p>
        </p:txBody>
      </p:sp>
    </p:spTree>
    <p:extLst>
      <p:ext uri="{BB962C8B-B14F-4D97-AF65-F5344CB8AC3E}">
        <p14:creationId xmlns:p14="http://schemas.microsoft.com/office/powerpoint/2010/main" val="1600936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454D3-22DC-CF4D-6B25-8082E794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8425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TR-20 Lag, 1-15 mi</a:t>
            </a:r>
            <a:r>
              <a:rPr lang="en-US" baseline="30000" dirty="0"/>
              <a:t>2</a:t>
            </a:r>
            <a:r>
              <a:rPr lang="en-US" dirty="0"/>
              <a:t>, (In/Out) Range = </a:t>
            </a:r>
            <a:r>
              <a:rPr lang="en-US" dirty="0">
                <a:highlight>
                  <a:srgbClr val="FFFF00"/>
                </a:highlight>
              </a:rPr>
              <a:t>0.062-0.097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A5189-FE26-BD88-8B29-28E7A3F4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18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EE08462-3A84-EBFA-9110-D57D10FC0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539A5D-B83D-532D-9E42-17173F352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53" y="842528"/>
            <a:ext cx="11137091" cy="58789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536D65-D8BB-4DAF-F8F6-A279C2650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52" y="842525"/>
            <a:ext cx="11137091" cy="587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31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BD29-4BBA-155F-2BD9-A06B7B0C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15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TR-20 Segmental, 1-15 mi</a:t>
            </a:r>
            <a:r>
              <a:rPr lang="en-US" baseline="30000" dirty="0"/>
              <a:t>2</a:t>
            </a:r>
            <a:r>
              <a:rPr lang="en-US" dirty="0"/>
              <a:t>, (In/Out) Range = </a:t>
            </a:r>
            <a:r>
              <a:rPr lang="en-US" dirty="0">
                <a:highlight>
                  <a:srgbClr val="FFFF00"/>
                </a:highlight>
              </a:rPr>
              <a:t>0.062-0.097</a:t>
            </a:r>
            <a:endParaRPr lang="en-US" baseline="30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56B8A-900B-C8DE-1EB6-B6CB78B5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19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FAE170-FE66-E5C1-20AE-754E9E929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A230D-AC76-A874-9EA6-8B525D41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4" y="841583"/>
            <a:ext cx="11137392" cy="58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4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446D2-A10D-4C00-6AC6-AA8DE97D5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5877" b="3179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55FE9E-6AD4-744D-4979-E276F96A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9D839-B9CC-722F-1D0C-DA4B96288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Nebraska Department of Transportation (NDOT) </a:t>
            </a:r>
          </a:p>
          <a:p>
            <a:pPr marL="0" indent="0">
              <a:buNone/>
            </a:pPr>
            <a:endParaRPr lang="en-US" sz="2600" dirty="0">
              <a:solidFill>
                <a:srgbClr val="FFFFFF"/>
              </a:solidFill>
            </a:endParaRPr>
          </a:p>
          <a:p>
            <a:r>
              <a:rPr lang="en-US" sz="2600" dirty="0">
                <a:solidFill>
                  <a:srgbClr val="FFFFFF"/>
                </a:solidFill>
              </a:rPr>
              <a:t>Nebraska Department of Natural Resources (</a:t>
            </a:r>
            <a:r>
              <a:rPr lang="en-US" sz="2600" dirty="0" err="1">
                <a:solidFill>
                  <a:srgbClr val="FFFFFF"/>
                </a:solidFill>
              </a:rPr>
              <a:t>NeDNR</a:t>
            </a:r>
            <a:r>
              <a:rPr lang="en-US" sz="2600" dirty="0">
                <a:solidFill>
                  <a:srgbClr val="FFFFFF"/>
                </a:solidFill>
              </a:rPr>
              <a:t>)</a:t>
            </a:r>
          </a:p>
          <a:p>
            <a:pPr marL="0" indent="0">
              <a:buNone/>
            </a:pPr>
            <a:endParaRPr lang="en-US" sz="2600" dirty="0">
              <a:solidFill>
                <a:srgbClr val="FFFFFF"/>
              </a:solidFill>
            </a:endParaRPr>
          </a:p>
          <a:p>
            <a:r>
              <a:rPr lang="en-US" sz="2600" dirty="0">
                <a:solidFill>
                  <a:srgbClr val="FFFFFF"/>
                </a:solidFill>
              </a:rPr>
              <a:t>United States Geological Survey (USGS)</a:t>
            </a:r>
          </a:p>
          <a:p>
            <a:pPr marL="0" indent="0">
              <a:buNone/>
            </a:pPr>
            <a:endParaRPr lang="en-US" sz="2600" dirty="0">
              <a:solidFill>
                <a:srgbClr val="FFFFFF"/>
              </a:solidFill>
            </a:endParaRPr>
          </a:p>
          <a:p>
            <a:r>
              <a:rPr lang="en-US" sz="2600" dirty="0">
                <a:solidFill>
                  <a:srgbClr val="FFFFFF"/>
                </a:solidFill>
              </a:rPr>
              <a:t>BYU Students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Kenny Quintana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Mark Payne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Abbie Jones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Madi Pollei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Allison Kunz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Ella Post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F5D92-DFFF-18FF-D671-1D0ECC7A4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700" y="987546"/>
            <a:ext cx="1874449" cy="1874449"/>
          </a:xfrm>
          <a:prstGeom prst="rect">
            <a:avLst/>
          </a:prstGeom>
        </p:spPr>
      </p:pic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2BD8009E-D7F0-454C-3095-F238105D5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52" y="1863884"/>
            <a:ext cx="1874449" cy="18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41D37A6F-D48C-3125-DD6A-ECC6A4F16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699" y="3139440"/>
            <a:ext cx="1874449" cy="18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95D7C-741F-5C72-4356-3185EFA30995}"/>
              </a:ext>
            </a:extLst>
          </p:cNvPr>
          <p:cNvSpPr txBox="1"/>
          <p:nvPr/>
        </p:nvSpPr>
        <p:spPr>
          <a:xfrm>
            <a:off x="-20" y="6350159"/>
            <a:ext cx="12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https://twitter.com/NebraskaDOT?ref_src=twsrc%5Etfw%7Ctwcamp%5Eembeddedtimeline%7Ctwterm%5Escreen-name%3ANebraskaDOT%7Ctwcon%5Es1_c1</a:t>
            </a:r>
          </a:p>
          <a:p>
            <a:pPr algn="ctr"/>
            <a:r>
              <a:rPr lang="en-US" sz="900" dirty="0"/>
              <a:t>https://www.facebook.com/nebraskadnr/</a:t>
            </a:r>
          </a:p>
          <a:p>
            <a:pPr algn="ctr"/>
            <a:r>
              <a:rPr lang="en-US" sz="900" dirty="0"/>
              <a:t>twitter.com/USGS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90D93F-59D3-91BF-4501-D5491F6A69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4927" y="4001294"/>
            <a:ext cx="1741098" cy="174109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9A714-9301-95D8-52AE-B92D703D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03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E859A-0D4E-526B-3A1C-C4484CE2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6856-AA1F-BF56-20E4-2677C7E17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5983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Potential 15 mi</a:t>
            </a:r>
            <a:r>
              <a:rPr lang="en-US" baseline="30000" dirty="0"/>
              <a:t>2</a:t>
            </a:r>
            <a:r>
              <a:rPr lang="en-US" dirty="0"/>
              <a:t> drainage area limitation for TR-20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Visual inspection indicates that perhaps the segmental method performs better than lag method.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Lag method shows more consistency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Segmental method generally </a:t>
            </a:r>
            <a:r>
              <a:rPr lang="en-US"/>
              <a:t>has shorter T</a:t>
            </a:r>
            <a:r>
              <a:rPr lang="en-US" baseline="-25000"/>
              <a:t>c</a:t>
            </a:r>
            <a:r>
              <a:rPr lang="en-US"/>
              <a:t> and higher peak Q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9FD9E-729A-7120-D359-8A2D641B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33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FE4D-3582-6B04-2428-823BE360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B9D1B-99FD-55C5-D239-8C64A1F66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Compare Regression, National Water Model, and </a:t>
            </a:r>
            <a:r>
              <a:rPr lang="en-US" dirty="0" err="1"/>
              <a:t>GEOGloWS</a:t>
            </a:r>
            <a:r>
              <a:rPr lang="en-US" dirty="0"/>
              <a:t>. See if they outperform TR-20.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Seek new statistical methods for explaining our data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15256-1FDE-F027-6078-108416AD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9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2A1F3-9506-07F2-363C-4969F281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57"/>
            <a:ext cx="10515600" cy="994443"/>
          </a:xfrm>
        </p:spPr>
        <p:txBody>
          <a:bodyPr>
            <a:normAutofit/>
          </a:bodyPr>
          <a:lstStyle/>
          <a:p>
            <a:r>
              <a:rPr lang="en-US" sz="36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BA917-64D7-38E3-5AB8-81A982BF0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7726"/>
            <a:ext cx="10515600" cy="532923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fr-FR" sz="1800" dirty="0" err="1"/>
              <a:t>Soil</a:t>
            </a:r>
            <a:r>
              <a:rPr lang="fr-FR" sz="1800" dirty="0"/>
              <a:t> Conservation Service, S., </a:t>
            </a:r>
            <a:r>
              <a:rPr lang="en-US" sz="1800" i="1" dirty="0"/>
              <a:t>National engineering handbook, section 4, hydrology</a:t>
            </a:r>
            <a:r>
              <a:rPr lang="en-US" sz="1800" dirty="0"/>
              <a:t>. 1972, US Department of Agriculture Washington, DC.</a:t>
            </a:r>
          </a:p>
          <a:p>
            <a:pPr marL="514350" indent="-514350">
              <a:buAutoNum type="arabicPeriod"/>
            </a:pPr>
            <a:r>
              <a:rPr lang="en-US" sz="1800" dirty="0"/>
              <a:t>Agriculture, </a:t>
            </a:r>
            <a:r>
              <a:rPr lang="en-US" sz="1800" dirty="0" err="1"/>
              <a:t>U.S.D.o</a:t>
            </a:r>
            <a:r>
              <a:rPr lang="en-US" sz="1800" dirty="0"/>
              <a:t>., </a:t>
            </a:r>
            <a:r>
              <a:rPr lang="en-US" sz="1800" i="1" dirty="0"/>
              <a:t>Urban Hydrology for Small Watersheds</a:t>
            </a:r>
            <a:r>
              <a:rPr lang="en-US" sz="1800" dirty="0"/>
              <a:t>, in </a:t>
            </a:r>
            <a:r>
              <a:rPr lang="en-US" sz="1800" i="1" dirty="0"/>
              <a:t>Technical Release 55</a:t>
            </a:r>
            <a:r>
              <a:rPr lang="en-US" sz="1800" dirty="0"/>
              <a:t>. 1986, United States Department of Agriculture.</a:t>
            </a:r>
          </a:p>
          <a:p>
            <a:pPr marL="514350" indent="-514350">
              <a:buAutoNum type="arabicPeriod"/>
            </a:pPr>
            <a:r>
              <a:rPr lang="en-US" sz="1800" dirty="0" err="1"/>
              <a:t>McCuen</a:t>
            </a:r>
            <a:r>
              <a:rPr lang="en-US" sz="1800" dirty="0"/>
              <a:t>, R.H., </a:t>
            </a:r>
            <a:r>
              <a:rPr lang="en-US" sz="1800" i="1" dirty="0"/>
              <a:t>A guide to hydrologic analysis using SCS methods</a:t>
            </a:r>
            <a:r>
              <a:rPr lang="en-US" sz="1800" dirty="0"/>
              <a:t>. 1982: Prentice-Hall, Inc.</a:t>
            </a:r>
          </a:p>
          <a:p>
            <a:pPr marL="514350" indent="-514350">
              <a:buAutoNum type="arabicPeriod"/>
            </a:pPr>
            <a:r>
              <a:rPr lang="en-US" sz="1800" dirty="0"/>
              <a:t>Thompson, D., </a:t>
            </a:r>
            <a:r>
              <a:rPr lang="en-US" sz="1800" i="1" dirty="0"/>
              <a:t>Literature review for TxDOT project 0–4405: Scale issues in hydrology</a:t>
            </a:r>
            <a:r>
              <a:rPr lang="en-US" sz="1800" dirty="0"/>
              <a:t>. 2004, TxDOT Report 0–4405–1, </a:t>
            </a:r>
            <a:r>
              <a:rPr lang="en-US" sz="1800" dirty="0" err="1"/>
              <a:t>TechMRT</a:t>
            </a:r>
            <a:r>
              <a:rPr lang="en-US" sz="1800" dirty="0"/>
              <a:t>, Texas Tech University, Lubbock, Texas 79409: Springfield, VA. p. 1-105.</a:t>
            </a:r>
          </a:p>
          <a:p>
            <a:pPr marL="514350" indent="-514350">
              <a:buAutoNum type="arabicPeriod"/>
            </a:pPr>
            <a:r>
              <a:rPr lang="da-DK" sz="1800" dirty="0"/>
              <a:t>Hawkins, R.H., et al., </a:t>
            </a:r>
            <a:r>
              <a:rPr lang="en-US" sz="1800" i="1" dirty="0"/>
              <a:t>Curve Number Hydrology: State of the Practice.</a:t>
            </a:r>
            <a:r>
              <a:rPr lang="en-US" sz="1800" dirty="0"/>
              <a:t> 2008.</a:t>
            </a:r>
          </a:p>
          <a:p>
            <a:pPr marL="514350" indent="-514350">
              <a:buAutoNum type="arabicPeriod"/>
            </a:pPr>
            <a:r>
              <a:rPr lang="en-US" sz="1800" dirty="0" err="1"/>
              <a:t>Haan</a:t>
            </a:r>
            <a:r>
              <a:rPr lang="en-US" sz="1800" dirty="0"/>
              <a:t>, C.T., H.P. Johnson, and D.L. </a:t>
            </a:r>
            <a:r>
              <a:rPr lang="en-US" sz="1800" dirty="0" err="1"/>
              <a:t>Brakensiek</a:t>
            </a:r>
            <a:r>
              <a:rPr lang="en-US" sz="1800" dirty="0"/>
              <a:t>, </a:t>
            </a:r>
            <a:r>
              <a:rPr lang="en-US" sz="1800" i="1" dirty="0"/>
              <a:t>Hydrologic modeling of small watersheds.</a:t>
            </a:r>
            <a:r>
              <a:rPr lang="en-US" sz="1800" dirty="0"/>
              <a:t> 1982.</a:t>
            </a:r>
          </a:p>
          <a:p>
            <a:pPr marL="514350" indent="-514350">
              <a:buAutoNum type="arabicPeriod"/>
            </a:pPr>
            <a:r>
              <a:rPr lang="en-US" sz="1800" dirty="0"/>
              <a:t>Mishra, S.K. and V.P. Singh, </a:t>
            </a:r>
            <a:r>
              <a:rPr lang="en-US" sz="1800" i="1" dirty="0"/>
              <a:t>Soil Conservation Service Curve Number (SCS-CN) Methodology</a:t>
            </a:r>
            <a:r>
              <a:rPr lang="en-US" sz="1800" dirty="0"/>
              <a:t>. 2013: Springer Netherlands.</a:t>
            </a:r>
          </a:p>
          <a:p>
            <a:pPr marL="514350" indent="-514350">
              <a:buAutoNum type="arabicPeriod"/>
            </a:pPr>
            <a:r>
              <a:rPr lang="en-US" sz="1800" dirty="0"/>
              <a:t>Ponce, V.M., </a:t>
            </a:r>
            <a:r>
              <a:rPr lang="en-US" sz="1800" i="1" dirty="0"/>
              <a:t>CN Oral History Victor Miguel Ponce</a:t>
            </a:r>
            <a:r>
              <a:rPr lang="en-US" sz="1800" dirty="0"/>
              <a:t>, in </a:t>
            </a:r>
            <a:r>
              <a:rPr lang="en-US" sz="1800" i="1" dirty="0"/>
              <a:t>Zoom</a:t>
            </a:r>
            <a:r>
              <a:rPr lang="en-US" sz="1800" dirty="0"/>
              <a:t>, G. Moglen, Editor. 2021, Glenn Moglen: YouTube.</a:t>
            </a:r>
          </a:p>
          <a:p>
            <a:pPr marL="514350" indent="-514350">
              <a:buAutoNum type="arabicPeriod"/>
            </a:pPr>
            <a:r>
              <a:rPr lang="en-US" sz="1800" dirty="0"/>
              <a:t>Transportation, </a:t>
            </a:r>
            <a:r>
              <a:rPr lang="en-US" sz="1800" dirty="0" err="1"/>
              <a:t>N.D.o</a:t>
            </a:r>
            <a:r>
              <a:rPr lang="en-US" sz="1800" dirty="0"/>
              <a:t>., </a:t>
            </a:r>
            <a:r>
              <a:rPr lang="en-US" sz="1800" i="1" dirty="0"/>
              <a:t>Drainage and Erosion Control Manual</a:t>
            </a:r>
            <a:r>
              <a:rPr lang="en-US" sz="1800" dirty="0"/>
              <a:t>. 2018, Nebraska Department of Transportation. p. (1-24)-(1-37).</a:t>
            </a:r>
          </a:p>
          <a:p>
            <a:pPr marL="514350" indent="-514350">
              <a:buAutoNum type="arabicPeriod"/>
            </a:pPr>
            <a:r>
              <a:rPr lang="en-US" sz="1800" dirty="0"/>
              <a:t>NOAA. </a:t>
            </a:r>
            <a:r>
              <a:rPr lang="en-US" sz="1800" i="1" dirty="0"/>
              <a:t>NOAA National Water Model CONUS Retrospective Dataset</a:t>
            </a:r>
            <a:r>
              <a:rPr lang="en-US" sz="1800" dirty="0"/>
              <a:t>.  [cited 2024 April 3rd]; Available from: </a:t>
            </a:r>
            <a:r>
              <a:rPr lang="en-US" sz="1800" dirty="0">
                <a:hlinkClick r:id="rId2"/>
              </a:rPr>
              <a:t>https://registry.opendata.aws/nwm-archive/</a:t>
            </a:r>
            <a:r>
              <a:rPr lang="en-US" sz="1800" dirty="0"/>
              <a:t>.</a:t>
            </a:r>
          </a:p>
          <a:p>
            <a:pPr marL="514350" indent="-514350">
              <a:buAutoNum type="arabicPeriod"/>
            </a:pPr>
            <a:r>
              <a:rPr lang="en-US" sz="1800" dirty="0">
                <a:hlinkClick r:id="rId3"/>
              </a:rPr>
              <a:t>https://water.noaa.gov/about/nwm</a:t>
            </a:r>
            <a:endParaRPr lang="en-US" sz="1800" dirty="0"/>
          </a:p>
          <a:p>
            <a:pPr marL="514350" indent="-514350">
              <a:buAutoNum type="arabicPeriod"/>
            </a:pPr>
            <a:endParaRPr lang="en-US" sz="1800" dirty="0"/>
          </a:p>
          <a:p>
            <a:pPr marL="514350" indent="-514350">
              <a:buAutoNum type="arabicPeriod"/>
            </a:pPr>
            <a:endParaRPr lang="en-US" sz="1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2433F-72C8-46D6-AFE9-C3083891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45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2AFC-9276-0559-4534-5DB46A00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88"/>
            <a:ext cx="10515600" cy="1325563"/>
          </a:xfrm>
        </p:spPr>
        <p:txBody>
          <a:bodyPr/>
          <a:lstStyle/>
          <a:p>
            <a:r>
              <a:rPr lang="en-US" dirty="0"/>
              <a:t>TR-20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D068D-6315-B387-8AB0-2B0CEFED8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332A22-E95C-B658-09D2-826DDF09D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179374"/>
              </p:ext>
            </p:extLst>
          </p:nvPr>
        </p:nvGraphicFramePr>
        <p:xfrm>
          <a:off x="649705" y="1195250"/>
          <a:ext cx="10892589" cy="537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526">
                  <a:extLst>
                    <a:ext uri="{9D8B030D-6E8A-4147-A177-3AD203B41FA5}">
                      <a16:colId xmlns:a16="http://schemas.microsoft.com/office/drawing/2014/main" val="1507530806"/>
                    </a:ext>
                  </a:extLst>
                </a:gridCol>
                <a:gridCol w="3380874">
                  <a:extLst>
                    <a:ext uri="{9D8B030D-6E8A-4147-A177-3AD203B41FA5}">
                      <a16:colId xmlns:a16="http://schemas.microsoft.com/office/drawing/2014/main" val="3503194424"/>
                    </a:ext>
                  </a:extLst>
                </a:gridCol>
                <a:gridCol w="4644189">
                  <a:extLst>
                    <a:ext uri="{9D8B030D-6E8A-4147-A177-3AD203B41FA5}">
                      <a16:colId xmlns:a16="http://schemas.microsoft.com/office/drawing/2014/main" val="4037495942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Problems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62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dirty="0"/>
                        <a:t>Land Use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Download online land use data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Manually digitize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Land use descriptions and CN descriptions are rarely exact matches. </a:t>
                      </a:r>
                    </a:p>
                    <a:p>
                      <a:r>
                        <a:rPr lang="en-US" dirty="0"/>
                        <a:t>Troublesome when weighting a CN.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957618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dirty="0"/>
                        <a:t>Time of 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Lag Method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Segmental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Both produce significantly different T</a:t>
                      </a:r>
                      <a:r>
                        <a:rPr lang="en-US" baseline="-25000" dirty="0"/>
                        <a:t>c</a:t>
                      </a:r>
                      <a:r>
                        <a:rPr lang="en-US" dirty="0"/>
                        <a:t> values. TR-55 requires Segmental Method, but which method is appropriate for TR-20? 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573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dirty="0"/>
                        <a:t>Open Channel Flow Length for Natural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Satellite Imagery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Topo Maps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 length based on user judgment.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19897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dirty="0"/>
                        <a:t>Sheet Flow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Literature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NEH-630 says typically &lt; 100ft </a:t>
                      </a:r>
                    </a:p>
                    <a:p>
                      <a:r>
                        <a:rPr lang="en-US" dirty="0"/>
                        <a:t>TR-55 says 300ft maximum</a:t>
                      </a:r>
                    </a:p>
                    <a:p>
                      <a:r>
                        <a:rPr lang="en-US" dirty="0"/>
                        <a:t>Which one to use? [1,2]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67156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dirty="0"/>
                        <a:t>Open Channel Flow Manning’s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Literature</a:t>
                      </a:r>
                      <a:r>
                        <a:rPr lang="en-US" b="0" i="0" u="none" baseline="0" dirty="0"/>
                        <a:t>/Drainage Manuals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u="none" baseline="0" dirty="0"/>
                        <a:t>Subjective selection based on user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91324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dirty="0"/>
                        <a:t>Cross-sectional Area for Hydraulic 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Extract from Elevation Raster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Assume trapezoidal 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Nearly all available elevation data does not penetrate the water surface. </a:t>
                      </a:r>
                    </a:p>
                    <a:p>
                      <a:r>
                        <a:rPr lang="en-US" dirty="0"/>
                        <a:t>Also, where should we cut the cross-section?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26930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40024-1C7F-4B62-25CF-F5F4ECF7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80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4DC8F-4C2F-1562-BA49-B99F5B20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24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68D28B-4C6C-0EF1-2CC3-6812BF4D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33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0-5 Square Miles Lag vs Segmental</a:t>
            </a:r>
          </a:p>
        </p:txBody>
      </p:sp>
      <p:pic>
        <p:nvPicPr>
          <p:cNvPr id="8" name="Content Placeholder 7" descr="A screenshot of a graph&#10;&#10;Description automatically generated">
            <a:extLst>
              <a:ext uri="{FF2B5EF4-FFF2-40B4-BE49-F238E27FC236}">
                <a16:creationId xmlns:a16="http://schemas.microsoft.com/office/drawing/2014/main" id="{3781568B-94F9-F2C2-2321-5F67376D7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338"/>
            <a:ext cx="12192000" cy="6294662"/>
          </a:xfrm>
        </p:spPr>
      </p:pic>
      <p:pic>
        <p:nvPicPr>
          <p:cNvPr id="11" name="Picture 10" descr="A screenshot of a graph&#10;&#10;Description automatically generated">
            <a:extLst>
              <a:ext uri="{FF2B5EF4-FFF2-40B4-BE49-F238E27FC236}">
                <a16:creationId xmlns:a16="http://schemas.microsoft.com/office/drawing/2014/main" id="{7654EFAC-F35B-124B-E419-954B27326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8"/>
          <a:stretch/>
        </p:blipFill>
        <p:spPr>
          <a:xfrm>
            <a:off x="7886700" y="563336"/>
            <a:ext cx="4305300" cy="62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4DC8F-4C2F-1562-BA49-B99F5B20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25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68D28B-4C6C-0EF1-2CC3-6812BF4D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33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5-10 mi</a:t>
            </a:r>
            <a:r>
              <a:rPr lang="en-US" baseline="30000" dirty="0"/>
              <a:t>2</a:t>
            </a:r>
            <a:r>
              <a:rPr lang="en-US" dirty="0"/>
              <a:t> Lag vs Segmental</a:t>
            </a:r>
          </a:p>
        </p:txBody>
      </p:sp>
      <p:pic>
        <p:nvPicPr>
          <p:cNvPr id="6" name="Content Placeholder 5" descr="A screenshot of a graph&#10;&#10;Description automatically generated">
            <a:extLst>
              <a:ext uri="{FF2B5EF4-FFF2-40B4-BE49-F238E27FC236}">
                <a16:creationId xmlns:a16="http://schemas.microsoft.com/office/drawing/2014/main" id="{5EB020F0-DE25-DBC9-A090-2FC39D770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337"/>
            <a:ext cx="12192000" cy="6294663"/>
          </a:xfr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D8408B5-104F-F0EC-9AF6-567E965F8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8"/>
          <a:stretch/>
        </p:blipFill>
        <p:spPr>
          <a:xfrm>
            <a:off x="7911193" y="563335"/>
            <a:ext cx="4280805" cy="62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57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4DC8F-4C2F-1562-BA49-B99F5B20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68D28B-4C6C-0EF1-2CC3-6812BF4D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33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10-15 mi</a:t>
            </a:r>
            <a:r>
              <a:rPr lang="en-US" baseline="30000" dirty="0"/>
              <a:t>2</a:t>
            </a:r>
            <a:r>
              <a:rPr lang="en-US" dirty="0"/>
              <a:t> Lag vs Segmental</a:t>
            </a:r>
          </a:p>
        </p:txBody>
      </p:sp>
      <p:pic>
        <p:nvPicPr>
          <p:cNvPr id="8" name="Content Placeholder 7" descr="A screenshot of a graph&#10;&#10;Description automatically generated">
            <a:extLst>
              <a:ext uri="{FF2B5EF4-FFF2-40B4-BE49-F238E27FC236}">
                <a16:creationId xmlns:a16="http://schemas.microsoft.com/office/drawing/2014/main" id="{FE44AD85-6EC6-E861-D181-908001FC0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337"/>
            <a:ext cx="12192000" cy="6294662"/>
          </a:xfrm>
        </p:spPr>
      </p:pic>
      <p:pic>
        <p:nvPicPr>
          <p:cNvPr id="15" name="Picture 14" descr="A screenshot of a graph&#10;&#10;Description automatically generated">
            <a:extLst>
              <a:ext uri="{FF2B5EF4-FFF2-40B4-BE49-F238E27FC236}">
                <a16:creationId xmlns:a16="http://schemas.microsoft.com/office/drawing/2014/main" id="{0D541A35-57D6-9965-15B3-08962EF006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5" r="6053" b="50690"/>
          <a:stretch/>
        </p:blipFill>
        <p:spPr>
          <a:xfrm>
            <a:off x="7911966" y="640339"/>
            <a:ext cx="3542097" cy="22857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A1B6CDD-62EB-57CD-DE43-7B3430C32A42}"/>
              </a:ext>
            </a:extLst>
          </p:cNvPr>
          <p:cNvSpPr/>
          <p:nvPr/>
        </p:nvSpPr>
        <p:spPr>
          <a:xfrm>
            <a:off x="7892716" y="2916455"/>
            <a:ext cx="3590223" cy="875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screenshot of a graph&#10;&#10;Description automatically generated">
            <a:extLst>
              <a:ext uri="{FF2B5EF4-FFF2-40B4-BE49-F238E27FC236}">
                <a16:creationId xmlns:a16="http://schemas.microsoft.com/office/drawing/2014/main" id="{E6C39A7E-C982-DD3D-5425-74EBFDCCE5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7" t="52532" r="5815"/>
          <a:stretch/>
        </p:blipFill>
        <p:spPr>
          <a:xfrm>
            <a:off x="7892716" y="3870037"/>
            <a:ext cx="3590223" cy="219843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E65FB31-B7DF-1643-78CB-B216B2C5A1A7}"/>
              </a:ext>
            </a:extLst>
          </p:cNvPr>
          <p:cNvSpPr/>
          <p:nvPr/>
        </p:nvSpPr>
        <p:spPr>
          <a:xfrm>
            <a:off x="7892716" y="5977287"/>
            <a:ext cx="3590223" cy="875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9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D93B14-F657-78F0-9C47-B7E4DCFD4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652132-12AC-4BE0-5896-4A36207D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56D35-2A7A-AC1A-E85F-71BB889DB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NRCS Methods Review</a:t>
            </a:r>
          </a:p>
          <a:p>
            <a:r>
              <a:rPr lang="en-US" dirty="0"/>
              <a:t>DOT Use</a:t>
            </a:r>
          </a:p>
          <a:p>
            <a:r>
              <a:rPr lang="en-US" dirty="0"/>
              <a:t>Purpose Statement</a:t>
            </a:r>
          </a:p>
          <a:p>
            <a:r>
              <a:rPr lang="en-US" dirty="0"/>
              <a:t>Literature on Drainage Area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Nebraska Application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AD42D-056C-60A8-3965-CBA4E17BB03B}"/>
              </a:ext>
            </a:extLst>
          </p:cNvPr>
          <p:cNvSpPr txBox="1"/>
          <p:nvPr/>
        </p:nvSpPr>
        <p:spPr>
          <a:xfrm>
            <a:off x="0" y="6642556"/>
            <a:ext cx="10444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https://www.arcgis.com/apps/mapviewer/index.html?layers=3b93337983e9436f8db950e38a8629af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84E1D-AEF7-7F8D-141C-6DDBD874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2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C3B8-CDD3-C811-A86D-022DEAF0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NRCS Methods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65708F-D25F-1700-A9B3-C961FA916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268251"/>
              </p:ext>
            </p:extLst>
          </p:nvPr>
        </p:nvGraphicFramePr>
        <p:xfrm>
          <a:off x="320511" y="1366888"/>
          <a:ext cx="11698665" cy="5250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9555">
                  <a:extLst>
                    <a:ext uri="{9D8B030D-6E8A-4147-A177-3AD203B41FA5}">
                      <a16:colId xmlns:a16="http://schemas.microsoft.com/office/drawing/2014/main" val="326328204"/>
                    </a:ext>
                  </a:extLst>
                </a:gridCol>
                <a:gridCol w="3899555">
                  <a:extLst>
                    <a:ext uri="{9D8B030D-6E8A-4147-A177-3AD203B41FA5}">
                      <a16:colId xmlns:a16="http://schemas.microsoft.com/office/drawing/2014/main" val="3588657389"/>
                    </a:ext>
                  </a:extLst>
                </a:gridCol>
                <a:gridCol w="3899555">
                  <a:extLst>
                    <a:ext uri="{9D8B030D-6E8A-4147-A177-3AD203B41FA5}">
                      <a16:colId xmlns:a16="http://schemas.microsoft.com/office/drawing/2014/main" val="6406077"/>
                    </a:ext>
                  </a:extLst>
                </a:gridCol>
              </a:tblGrid>
              <a:tr h="2632352">
                <a:tc>
                  <a:txBody>
                    <a:bodyPr/>
                    <a:lstStyle/>
                    <a:p>
                      <a:r>
                        <a:rPr lang="en-US" dirty="0"/>
                        <a:t>TR-20 (1964)</a:t>
                      </a:r>
                    </a:p>
                    <a:p>
                      <a:pPr lvl="1"/>
                      <a:r>
                        <a:rPr lang="en-US" dirty="0"/>
                        <a:t>Model implementing theory described in NEH-4 and </a:t>
                      </a:r>
                    </a:p>
                    <a:p>
                      <a:pPr lvl="1"/>
                      <a:r>
                        <a:rPr lang="en-US" dirty="0"/>
                        <a:t>NEH-630 [1]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TR-55 Tabular (1975)</a:t>
                      </a:r>
                    </a:p>
                    <a:p>
                      <a:pPr lvl="1"/>
                      <a:r>
                        <a:rPr lang="en-US" dirty="0"/>
                        <a:t>Tables that make creating a hydrograph by hand possible.</a:t>
                      </a:r>
                    </a:p>
                    <a:p>
                      <a:pPr lvl="1"/>
                      <a:r>
                        <a:rPr lang="en-US" b="1" dirty="0"/>
                        <a:t>Derived from TR-20 results</a:t>
                      </a:r>
                      <a:r>
                        <a:rPr lang="en-US" dirty="0"/>
                        <a:t> [2]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TR-55 Graphical (1975)</a:t>
                      </a:r>
                    </a:p>
                    <a:p>
                      <a:pPr lvl="1"/>
                      <a:r>
                        <a:rPr lang="en-US" dirty="0"/>
                        <a:t>An empirical equation returning only peak Q.</a:t>
                      </a:r>
                    </a:p>
                    <a:p>
                      <a:pPr lvl="1"/>
                      <a:r>
                        <a:rPr lang="en-US" b="1" dirty="0"/>
                        <a:t>Derived from TR-20 results </a:t>
                      </a:r>
                      <a:r>
                        <a:rPr lang="en-US" dirty="0"/>
                        <a:t>[2]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298546"/>
                  </a:ext>
                </a:extLst>
              </a:tr>
              <a:tr h="26183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72486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27825B7-DD6B-E129-C9C4-85815790E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1" y="2709886"/>
            <a:ext cx="3290741" cy="3228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42AF3C-636B-EAE1-934C-61F50C0A0AEE}"/>
                  </a:ext>
                </a:extLst>
              </p:cNvPr>
              <p:cNvSpPr txBox="1"/>
              <p:nvPr/>
            </p:nvSpPr>
            <p:spPr>
              <a:xfrm>
                <a:off x="1011054" y="2975661"/>
                <a:ext cx="1922360" cy="11144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Where P &gt; 0.2S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42AF3C-636B-EAE1-934C-61F50C0A0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54" y="2975661"/>
                <a:ext cx="1922360" cy="1114408"/>
              </a:xfrm>
              <a:prstGeom prst="rect">
                <a:avLst/>
              </a:prstGeom>
              <a:blipFill>
                <a:blip r:embed="rId4"/>
                <a:stretch>
                  <a:fillRect b="-1063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51B0C4-24DD-D3EC-8080-10D4682A6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249" y="2709886"/>
            <a:ext cx="3161185" cy="32284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05C418-5233-FA3E-E7B4-543237D4B665}"/>
              </a:ext>
            </a:extLst>
          </p:cNvPr>
          <p:cNvSpPr txBox="1"/>
          <p:nvPr/>
        </p:nvSpPr>
        <p:spPr>
          <a:xfrm>
            <a:off x="4746395" y="3766904"/>
            <a:ext cx="284689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Cambria Math" panose="02040503050406030204" pitchFamily="18" charset="0"/>
              </a:rPr>
              <a:t>Unit Discharges (</a:t>
            </a:r>
            <a:r>
              <a:rPr lang="en-US" dirty="0" err="1">
                <a:ea typeface="Cambria Math" panose="02040503050406030204" pitchFamily="18" charset="0"/>
              </a:rPr>
              <a:t>csm</a:t>
            </a:r>
            <a:r>
              <a:rPr lang="en-US" dirty="0">
                <a:ea typeface="Cambria Math" panose="02040503050406030204" pitchFamily="18" charset="0"/>
              </a:rPr>
              <a:t>/in) by </a:t>
            </a:r>
            <a:r>
              <a:rPr lang="en-US" dirty="0" err="1">
                <a:ea typeface="Cambria Math" panose="02040503050406030204" pitchFamily="18" charset="0"/>
              </a:rPr>
              <a:t>Ia</a:t>
            </a:r>
            <a:r>
              <a:rPr lang="en-US" dirty="0">
                <a:ea typeface="Cambria Math" panose="02040503050406030204" pitchFamily="18" charset="0"/>
              </a:rPr>
              <a:t>/P and Tc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1DEE73-C35B-C0BB-98F3-33545AE68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118" y="3429000"/>
            <a:ext cx="3682890" cy="1934852"/>
          </a:xfrm>
          <a:prstGeom prst="snip1Rect">
            <a:avLst>
              <a:gd name="adj" fmla="val 14177"/>
            </a:avLst>
          </a:prstGeom>
          <a:ln w="28575"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5A43A-E6F3-1EEC-8BAE-5683B7E9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DD96A3-BAD4-608C-44FD-A7CC4E1B34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058" y="4481454"/>
            <a:ext cx="1810003" cy="10478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4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1F7E4A-7E7D-CF68-30CD-BD054F2A9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845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DA469-569B-9B45-336B-9125BF83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238" y="2715057"/>
            <a:ext cx="5053553" cy="1325563"/>
          </a:xfrm>
        </p:spPr>
        <p:txBody>
          <a:bodyPr/>
          <a:lstStyle/>
          <a:p>
            <a:r>
              <a:rPr lang="en-US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Widespread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01B94-7615-996C-A340-1FCA4C15A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238" y="3794990"/>
            <a:ext cx="6844645" cy="4745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45 out of 50 state DOTs use NRCS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C6375E-EA7B-F7AA-31CA-F09F36746B7A}"/>
              </a:ext>
            </a:extLst>
          </p:cNvPr>
          <p:cNvSpPr txBox="1"/>
          <p:nvPr/>
        </p:nvSpPr>
        <p:spPr>
          <a:xfrm>
            <a:off x="1957238" y="4173102"/>
            <a:ext cx="316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State DOT Drainage Manuals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46136-29C0-205A-0FAB-39655868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61700-BF5C-DADC-7807-C8EA95A5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Model Selection By Drainage Area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7D4211-6744-81FF-5985-457437A99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497677"/>
              </p:ext>
            </p:extLst>
          </p:nvPr>
        </p:nvGraphicFramePr>
        <p:xfrm>
          <a:off x="838200" y="1825625"/>
          <a:ext cx="10515597" cy="72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537">
                  <a:extLst>
                    <a:ext uri="{9D8B030D-6E8A-4147-A177-3AD203B41FA5}">
                      <a16:colId xmlns:a16="http://schemas.microsoft.com/office/drawing/2014/main" val="4012514743"/>
                    </a:ext>
                  </a:extLst>
                </a:gridCol>
                <a:gridCol w="3808861">
                  <a:extLst>
                    <a:ext uri="{9D8B030D-6E8A-4147-A177-3AD203B41FA5}">
                      <a16:colId xmlns:a16="http://schemas.microsoft.com/office/drawing/2014/main" val="128459376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815548137"/>
                    </a:ext>
                  </a:extLst>
                </a:gridCol>
              </a:tblGrid>
              <a:tr h="725690">
                <a:tc>
                  <a:txBody>
                    <a:bodyPr/>
                    <a:lstStyle/>
                    <a:p>
                      <a:r>
                        <a:rPr lang="en-US" dirty="0"/>
                        <a:t>Rational Method: </a:t>
                      </a:r>
                    </a:p>
                    <a:p>
                      <a:r>
                        <a:rPr lang="en-US" dirty="0"/>
                        <a:t>0-200 acres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Regression Equations:</a:t>
                      </a:r>
                    </a:p>
                    <a:p>
                      <a:r>
                        <a:rPr lang="en-US" dirty="0"/>
                        <a:t>“Large Drainage Areas”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073264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2AB2596-1614-AFF2-E69E-CB0DF2708B1E}"/>
              </a:ext>
            </a:extLst>
          </p:cNvPr>
          <p:cNvSpPr txBox="1"/>
          <p:nvPr/>
        </p:nvSpPr>
        <p:spPr>
          <a:xfrm>
            <a:off x="4583217" y="7290484"/>
            <a:ext cx="396028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NRCS Methods:</a:t>
            </a:r>
          </a:p>
          <a:p>
            <a:r>
              <a:rPr lang="en-US" b="1" dirty="0">
                <a:solidFill>
                  <a:schemeClr val="bg1"/>
                </a:solidFill>
              </a:rPr>
              <a:t>Drainage Area Limitation Unknown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40E9F5-7A24-9F80-1B92-9BC8F7045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903" y="8642900"/>
            <a:ext cx="2016194" cy="27766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6AA873-23D3-754A-A674-F35D1A37BAD1}"/>
              </a:ext>
            </a:extLst>
          </p:cNvPr>
          <p:cNvSpPr txBox="1"/>
          <p:nvPr/>
        </p:nvSpPr>
        <p:spPr>
          <a:xfrm>
            <a:off x="5999197" y="8858250"/>
            <a:ext cx="14097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AB222-F758-1B5E-8DBE-D694A6D8D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168" y="4185070"/>
            <a:ext cx="915633" cy="833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D5A9E-A673-5848-EB2F-CD502C1BB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9216" y="2649538"/>
            <a:ext cx="2754164" cy="4171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3F4BE0-1941-DBE6-82DE-DF1D8E1D3DD9}"/>
                  </a:ext>
                </a:extLst>
              </p:cNvPr>
              <p:cNvSpPr txBox="1"/>
              <p:nvPr/>
            </p:nvSpPr>
            <p:spPr>
              <a:xfrm>
                <a:off x="2671984" y="3906576"/>
                <a:ext cx="132035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0.25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𝑚𝑖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3F4BE0-1941-DBE6-82DE-DF1D8E1D3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984" y="3906576"/>
                <a:ext cx="1320354" cy="407099"/>
              </a:xfrm>
              <a:prstGeom prst="rect">
                <a:avLst/>
              </a:prstGeom>
              <a:blipFill>
                <a:blip r:embed="rId6"/>
                <a:stretch>
                  <a:fillRect l="-4608" t="-7463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EA008E-2329-10BD-4101-AF6309BBD3AF}"/>
                  </a:ext>
                </a:extLst>
              </p:cNvPr>
              <p:cNvSpPr txBox="1"/>
              <p:nvPr/>
            </p:nvSpPr>
            <p:spPr>
              <a:xfrm>
                <a:off x="10047548" y="2721017"/>
                <a:ext cx="1306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47.8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𝑚𝑖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EA008E-2329-10BD-4101-AF6309BBD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548" y="2721017"/>
                <a:ext cx="1306249" cy="400110"/>
              </a:xfrm>
              <a:prstGeom prst="rect">
                <a:avLst/>
              </a:prstGeom>
              <a:blipFill>
                <a:blip r:embed="rId7"/>
                <a:stretch>
                  <a:fillRect l="-4673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C00E0-C9F6-4D18-FEC9-5C4781C3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48 0.02337 L -0.04622 -0.7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40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045E-16 L -0.00794 -0.8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400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97 0.12453 L 0.01107 -0.79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-4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325C-C5B9-518B-EA21-11848C38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C04F1-2BB3-5386-BC5F-AA7EEE084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subbasin drainage area limitation for NRCS TR-20.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6D4505-1AB8-4934-9255-99AF27F52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562" y="2271860"/>
            <a:ext cx="4736876" cy="3905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258014-2C85-B4DE-66F1-1F466CCE6E81}"/>
              </a:ext>
            </a:extLst>
          </p:cNvPr>
          <p:cNvSpPr txBox="1"/>
          <p:nvPr/>
        </p:nvSpPr>
        <p:spPr>
          <a:xfrm>
            <a:off x="5772920" y="5993787"/>
            <a:ext cx="44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[2]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1D547090-0687-9C1A-4BD8-6757EE8B09E2}"/>
              </a:ext>
            </a:extLst>
          </p:cNvPr>
          <p:cNvCxnSpPr>
            <a:cxnSpLocks/>
          </p:cNvCxnSpPr>
          <p:nvPr/>
        </p:nvCxnSpPr>
        <p:spPr>
          <a:xfrm rot="10800000">
            <a:off x="6933538" y="3116911"/>
            <a:ext cx="811033" cy="739472"/>
          </a:xfrm>
          <a:prstGeom prst="curvedConnector3">
            <a:avLst>
              <a:gd name="adj1" fmla="val 980"/>
            </a:avLst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3062CBB-D5E7-6EAB-2C97-48B31D08C4DA}"/>
              </a:ext>
            </a:extLst>
          </p:cNvPr>
          <p:cNvSpPr/>
          <p:nvPr/>
        </p:nvSpPr>
        <p:spPr>
          <a:xfrm>
            <a:off x="5053328" y="2458016"/>
            <a:ext cx="1880209" cy="139836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C03B8-3A24-6E9B-A3A6-D17C8C4F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2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96B0-88C7-7B1A-2740-64710A0D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3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Drainage Area Limitations From Literature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AA26C1-07B7-F448-2D94-94CB1D3294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242849"/>
              </p:ext>
            </p:extLst>
          </p:nvPr>
        </p:nvGraphicFramePr>
        <p:xfrm>
          <a:off x="338889" y="1275210"/>
          <a:ext cx="11514221" cy="506568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683366">
                  <a:extLst>
                    <a:ext uri="{9D8B030D-6E8A-4147-A177-3AD203B41FA5}">
                      <a16:colId xmlns:a16="http://schemas.microsoft.com/office/drawing/2014/main" val="2959028116"/>
                    </a:ext>
                  </a:extLst>
                </a:gridCol>
                <a:gridCol w="1489778">
                  <a:extLst>
                    <a:ext uri="{9D8B030D-6E8A-4147-A177-3AD203B41FA5}">
                      <a16:colId xmlns:a16="http://schemas.microsoft.com/office/drawing/2014/main" val="4191462851"/>
                    </a:ext>
                  </a:extLst>
                </a:gridCol>
                <a:gridCol w="4635351">
                  <a:extLst>
                    <a:ext uri="{9D8B030D-6E8A-4147-A177-3AD203B41FA5}">
                      <a16:colId xmlns:a16="http://schemas.microsoft.com/office/drawing/2014/main" val="3163124452"/>
                    </a:ext>
                  </a:extLst>
                </a:gridCol>
                <a:gridCol w="1034716">
                  <a:extLst>
                    <a:ext uri="{9D8B030D-6E8A-4147-A177-3AD203B41FA5}">
                      <a16:colId xmlns:a16="http://schemas.microsoft.com/office/drawing/2014/main" val="31494374"/>
                    </a:ext>
                  </a:extLst>
                </a:gridCol>
                <a:gridCol w="2671010">
                  <a:extLst>
                    <a:ext uri="{9D8B030D-6E8A-4147-A177-3AD203B41FA5}">
                      <a16:colId xmlns:a16="http://schemas.microsoft.com/office/drawing/2014/main" val="3015434619"/>
                    </a:ext>
                  </a:extLst>
                </a:gridCol>
              </a:tblGrid>
              <a:tr h="262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D.A. Limitation (Units Indicated)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D.A. Limitation (mi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Commentary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Citation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Referencing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018907"/>
                  </a:ext>
                </a:extLst>
              </a:tr>
              <a:tr h="262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&lt; 20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"To assure that all contributing subareas are adequately represented, it is suggested that no subarea exceed 20 square miles in area…"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[1, 3, 4, 5]</a:t>
                      </a: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NEH-630</a:t>
                      </a:r>
                    </a:p>
                  </a:txBody>
                  <a:tcPr marL="31141" marR="31141" marT="0" marB="0" anchor="ctr"/>
                </a:tc>
                <a:extLst>
                  <a:ext uri="{0D108BD9-81ED-4DB2-BD59-A6C34878D82A}">
                    <a16:rowId xmlns:a16="http://schemas.microsoft.com/office/drawing/2014/main" val="3837860566"/>
                  </a:ext>
                </a:extLst>
              </a:tr>
              <a:tr h="262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0.1 to 10 mi</a:t>
                      </a:r>
                      <a:r>
                        <a:rPr lang="en-US" sz="1600" b="0" baseline="30000" dirty="0">
                          <a:effectLst/>
                        </a:rPr>
                        <a:t>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0.1 - 10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[6]</a:t>
                      </a: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extLst>
                  <a:ext uri="{0D108BD9-81ED-4DB2-BD59-A6C34878D82A}">
                    <a16:rowId xmlns:a16="http://schemas.microsoft.com/office/drawing/2014/main" val="2248131189"/>
                  </a:ext>
                </a:extLst>
              </a:tr>
              <a:tr h="173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 to 100 mi</a:t>
                      </a:r>
                      <a:r>
                        <a:rPr lang="en-US" sz="1600" b="0" baseline="30000" dirty="0">
                          <a:effectLst/>
                        </a:rPr>
                        <a:t>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5 - 100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[5]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extLst>
                  <a:ext uri="{0D108BD9-81ED-4DB2-BD59-A6C34878D82A}">
                    <a16:rowId xmlns:a16="http://schemas.microsoft.com/office/drawing/2014/main" val="3612469380"/>
                  </a:ext>
                </a:extLst>
              </a:tr>
              <a:tr h="262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100 to 5000 km</a:t>
                      </a:r>
                      <a:r>
                        <a:rPr lang="en-US" sz="1600" b="0" baseline="30000" dirty="0">
                          <a:effectLst/>
                        </a:rPr>
                        <a:t>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38.6 - 1930.5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[5]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Ponce 1989, </a:t>
                      </a:r>
                      <a:r>
                        <a:rPr lang="en-US" sz="1600" kern="100">
                          <a:effectLst/>
                        </a:rPr>
                        <a:t>USDA SCS 1990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extLst>
                  <a:ext uri="{0D108BD9-81ED-4DB2-BD59-A6C34878D82A}">
                    <a16:rowId xmlns:a16="http://schemas.microsoft.com/office/drawing/2014/main" val="3303393372"/>
                  </a:ext>
                </a:extLst>
              </a:tr>
              <a:tr h="262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Small to medium drainage basins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[5]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Pilgrim and Cordery 1992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extLst>
                  <a:ext uri="{0D108BD9-81ED-4DB2-BD59-A6C34878D82A}">
                    <a16:rowId xmlns:a16="http://schemas.microsoft.com/office/drawing/2014/main" val="428502216"/>
                  </a:ext>
                </a:extLst>
              </a:tr>
              <a:tr h="173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large watersheds with multiple land uses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[5]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Singh 1989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extLst>
                  <a:ext uri="{0D108BD9-81ED-4DB2-BD59-A6C34878D82A}">
                    <a16:rowId xmlns:a16="http://schemas.microsoft.com/office/drawing/2014/main" val="4208490975"/>
                  </a:ext>
                </a:extLst>
              </a:tr>
              <a:tr h="173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0.25 ha to 1000 km</a:t>
                      </a:r>
                      <a:r>
                        <a:rPr lang="en-US" sz="1600" b="0" baseline="30000" dirty="0">
                          <a:effectLst/>
                        </a:rPr>
                        <a:t>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0.001 - 386.1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[5]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Boughton 1989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extLst>
                  <a:ext uri="{0D108BD9-81ED-4DB2-BD59-A6C34878D82A}">
                    <a16:rowId xmlns:a16="http://schemas.microsoft.com/office/drawing/2014/main" val="438409134"/>
                  </a:ext>
                </a:extLst>
              </a:tr>
              <a:tr h="351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&lt; 250 km</a:t>
                      </a:r>
                      <a:r>
                        <a:rPr lang="en-US" sz="1600" b="0" baseline="30000" dirty="0">
                          <a:effectLst/>
                        </a:rPr>
                        <a:t>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[7]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extLst>
                  <a:ext uri="{0D108BD9-81ED-4DB2-BD59-A6C34878D82A}">
                    <a16:rowId xmlns:a16="http://schemas.microsoft.com/office/drawing/2014/main" val="335851622"/>
                  </a:ext>
                </a:extLst>
              </a:tr>
              <a:tr h="351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Perhaps no limit if uniformity assumptions are met.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[8]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Mockus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extLst>
                  <a:ext uri="{0D108BD9-81ED-4DB2-BD59-A6C34878D82A}">
                    <a16:rowId xmlns:a16="http://schemas.microsoft.com/office/drawing/2014/main" val="2886456807"/>
                  </a:ext>
                </a:extLst>
              </a:tr>
              <a:tr h="351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 400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national weather service boundary between medium and large basins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[8]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National Weather Service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extLst>
                  <a:ext uri="{0D108BD9-81ED-4DB2-BD59-A6C34878D82A}">
                    <a16:rowId xmlns:a16="http://schemas.microsoft.com/office/drawing/2014/main" val="2950669228"/>
                  </a:ext>
                </a:extLst>
              </a:tr>
              <a:tr h="351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Drainage area not useful for selecting a method for estimating discharge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[4]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extLst>
                  <a:ext uri="{0D108BD9-81ED-4DB2-BD59-A6C34878D82A}">
                    <a16:rowId xmlns:a16="http://schemas.microsoft.com/office/drawing/2014/main" val="673121088"/>
                  </a:ext>
                </a:extLst>
              </a:tr>
              <a:tr h="173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– 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For cultivated agricultural land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[9]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1" marR="31141" marT="0" marB="0" anchor="ctr"/>
                </a:tc>
                <a:extLst>
                  <a:ext uri="{0D108BD9-81ED-4DB2-BD59-A6C34878D82A}">
                    <a16:rowId xmlns:a16="http://schemas.microsoft.com/office/drawing/2014/main" val="134536784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B959D4-0EA5-2268-706B-7A16DBC8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8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724C769F-E0AE-0B5F-C499-B933F8C36161}"/>
              </a:ext>
            </a:extLst>
          </p:cNvPr>
          <p:cNvSpPr/>
          <p:nvPr/>
        </p:nvSpPr>
        <p:spPr>
          <a:xfrm>
            <a:off x="4376058" y="3368254"/>
            <a:ext cx="2593521" cy="987878"/>
          </a:xfrm>
          <a:prstGeom prst="borderCallout1">
            <a:avLst>
              <a:gd name="adj1" fmla="val 51808"/>
              <a:gd name="adj2" fmla="val -279"/>
              <a:gd name="adj3" fmla="val -108161"/>
              <a:gd name="adj4" fmla="val -54985"/>
            </a:avLst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Most Authoritative Source Yet No Study Supporting Limitation…</a:t>
            </a:r>
          </a:p>
        </p:txBody>
      </p:sp>
    </p:spTree>
    <p:extLst>
      <p:ext uri="{BB962C8B-B14F-4D97-AF65-F5344CB8AC3E}">
        <p14:creationId xmlns:p14="http://schemas.microsoft.com/office/powerpoint/2010/main" val="225229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E859A-0D4E-526B-3A1C-C4484CE2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6856-AA1F-BF56-20E4-2677C7E17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5983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No official NRCS stance on whether the Lag or Segmental method should be paired with TR-20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WinTR-55 Makes hydrographs the same way TR-20 does, using NEH-630 methods, not TR-55 methods.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9FD9E-729A-7120-D359-8A2D641B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F12-BC81-4E75-9B8C-94889111C7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64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</TotalTime>
  <Words>1652</Words>
  <Application>Microsoft Office PowerPoint</Application>
  <PresentationFormat>Widescreen</PresentationFormat>
  <Paragraphs>289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Cambria Math</vt:lpstr>
      <vt:lpstr>Office Theme</vt:lpstr>
      <vt:lpstr>Drainage Area Limitations of Single Watershed, Peak Flow Estimates from NRCS Methods</vt:lpstr>
      <vt:lpstr>Acknowledgments</vt:lpstr>
      <vt:lpstr>Road Map</vt:lpstr>
      <vt:lpstr>NRCS Methods</vt:lpstr>
      <vt:lpstr>Widespread Use</vt:lpstr>
      <vt:lpstr>Problem: Model Selection By Drainage Area</vt:lpstr>
      <vt:lpstr>Purpose</vt:lpstr>
      <vt:lpstr>Drainage Area Limitations From Literature</vt:lpstr>
      <vt:lpstr>Early Conclusions</vt:lpstr>
      <vt:lpstr>Models</vt:lpstr>
      <vt:lpstr>Methodology</vt:lpstr>
      <vt:lpstr>Apply to Nebraska</vt:lpstr>
      <vt:lpstr>Comparison #1</vt:lpstr>
      <vt:lpstr>1-50 mi2 Lag vs Segmental</vt:lpstr>
      <vt:lpstr>1-15 mi2 Lag vs Segmental</vt:lpstr>
      <vt:lpstr>Comparison #2, Bland/Altman Plots</vt:lpstr>
      <vt:lpstr>Comparison #2</vt:lpstr>
      <vt:lpstr>TR-20 Lag, 1-15 mi2, (In/Out) Range = 0.062-0.097</vt:lpstr>
      <vt:lpstr>TR-20 Segmental, 1-15 mi2, (In/Out) Range = 0.062-0.097</vt:lpstr>
      <vt:lpstr>Early Conclusions</vt:lpstr>
      <vt:lpstr>Future Work</vt:lpstr>
      <vt:lpstr>References</vt:lpstr>
      <vt:lpstr>TR-20 Parameters</vt:lpstr>
      <vt:lpstr>0-5 Square Miles Lag vs Segmental</vt:lpstr>
      <vt:lpstr>5-10 mi2 Lag vs Segmental</vt:lpstr>
      <vt:lpstr>10-15 mi2 Lag vs Segmental</vt:lpstr>
    </vt:vector>
  </TitlesOfParts>
  <Company>Brigham Young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Drainage Area Limitations of Single Watershed, Peak Flow Estimates with NRCS Methods</dc:title>
  <dc:creator>Timothy Maughan</dc:creator>
  <cp:lastModifiedBy>Rollin Hotchkiss</cp:lastModifiedBy>
  <cp:revision>235</cp:revision>
  <dcterms:created xsi:type="dcterms:W3CDTF">2024-05-10T18:32:05Z</dcterms:created>
  <dcterms:modified xsi:type="dcterms:W3CDTF">2024-08-29T11:25:03Z</dcterms:modified>
</cp:coreProperties>
</file>